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Montserrat Classic Bold" charset="1" panose="00000800000000000000"/>
      <p:regular r:id="rId26"/>
    </p:embeddedFont>
    <p:embeddedFont>
      <p:font typeface="Montserrat Classic" charset="1" panose="00000500000000000000"/>
      <p:regular r:id="rId27"/>
    </p:embeddedFont>
    <p:embeddedFont>
      <p:font typeface="Montserrat" charset="1" panose="00000500000000000000"/>
      <p:regular r:id="rId28"/>
    </p:embeddedFont>
    <p:embeddedFont>
      <p:font typeface="Montserrat Bold" charset="1" panose="000008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5.png" Type="http://schemas.openxmlformats.org/officeDocument/2006/relationships/image"/><Relationship Id="rId5"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5.png" Type="http://schemas.openxmlformats.org/officeDocument/2006/relationships/image"/><Relationship Id="rId5"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www.fanshaweonline.ca/d2l/home/1632421" TargetMode="External" Type="http://schemas.openxmlformats.org/officeDocument/2006/relationships/hyperlink"/><Relationship Id="rId4" Target="https://www.fanshaweonline.ca/d2l/home/1632421" TargetMode="External" Type="http://schemas.openxmlformats.org/officeDocument/2006/relationships/hyperlink"/><Relationship Id="rId5" Target="https://towardsdatascience.com/understanding-and-visualizing-resnets-442284831be8" TargetMode="External" Type="http://schemas.openxmlformats.org/officeDocument/2006/relationships/hyperlink"/><Relationship Id="rId6" Target="https://www.fanshaweonline.ca/d2l/home/1632421" TargetMode="External" Type="http://schemas.openxmlformats.org/officeDocument/2006/relationships/hyperlink"/><Relationship Id="rId7" Target="../media/image2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towardsdatascience.com/understanding-and-visualizing-resnets-442284831be8" TargetMode="External" Type="http://schemas.openxmlformats.org/officeDocument/2006/relationships/hyperlink"/><Relationship Id="rId4" Target="../media/image2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12.jpeg" Type="http://schemas.openxmlformats.org/officeDocument/2006/relationships/image"/><Relationship Id="rId5"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jpeg" Type="http://schemas.openxmlformats.org/officeDocument/2006/relationships/image"/><Relationship Id="rId4"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jpeg" Type="http://schemas.openxmlformats.org/officeDocument/2006/relationships/image"/><Relationship Id="rId4"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753551" y="640386"/>
            <a:ext cx="15486244" cy="9258141"/>
            <a:chOff x="0" y="0"/>
            <a:chExt cx="4078681" cy="2438358"/>
          </a:xfrm>
        </p:grpSpPr>
        <p:sp>
          <p:nvSpPr>
            <p:cNvPr name="Freeform 4" id="4"/>
            <p:cNvSpPr/>
            <p:nvPr/>
          </p:nvSpPr>
          <p:spPr>
            <a:xfrm flipH="false" flipV="false" rot="0">
              <a:off x="0" y="0"/>
              <a:ext cx="4078681" cy="2438358"/>
            </a:xfrm>
            <a:custGeom>
              <a:avLst/>
              <a:gdLst/>
              <a:ahLst/>
              <a:cxnLst/>
              <a:rect r="r" b="b" t="t" l="l"/>
              <a:pathLst>
                <a:path h="2438358" w="4078681">
                  <a:moveTo>
                    <a:pt x="29495" y="0"/>
                  </a:moveTo>
                  <a:lnTo>
                    <a:pt x="4049186" y="0"/>
                  </a:lnTo>
                  <a:cubicBezTo>
                    <a:pt x="4057009" y="0"/>
                    <a:pt x="4064511" y="3108"/>
                    <a:pt x="4070042" y="8639"/>
                  </a:cubicBezTo>
                  <a:cubicBezTo>
                    <a:pt x="4075574" y="14170"/>
                    <a:pt x="4078681" y="21673"/>
                    <a:pt x="4078681" y="29495"/>
                  </a:cubicBezTo>
                  <a:lnTo>
                    <a:pt x="4078681" y="2408863"/>
                  </a:lnTo>
                  <a:cubicBezTo>
                    <a:pt x="4078681" y="2425153"/>
                    <a:pt x="4065476" y="2438358"/>
                    <a:pt x="4049186" y="2438358"/>
                  </a:cubicBezTo>
                  <a:lnTo>
                    <a:pt x="29495" y="2438358"/>
                  </a:lnTo>
                  <a:cubicBezTo>
                    <a:pt x="21673" y="2438358"/>
                    <a:pt x="14170" y="2435251"/>
                    <a:pt x="8639" y="2429719"/>
                  </a:cubicBezTo>
                  <a:cubicBezTo>
                    <a:pt x="3108" y="2424188"/>
                    <a:pt x="0" y="2416685"/>
                    <a:pt x="0" y="2408863"/>
                  </a:cubicBezTo>
                  <a:lnTo>
                    <a:pt x="0" y="29495"/>
                  </a:lnTo>
                  <a:cubicBezTo>
                    <a:pt x="0" y="21673"/>
                    <a:pt x="3108" y="14170"/>
                    <a:pt x="8639" y="8639"/>
                  </a:cubicBezTo>
                  <a:cubicBezTo>
                    <a:pt x="14170" y="3108"/>
                    <a:pt x="21673" y="0"/>
                    <a:pt x="29495"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4078681" cy="2533608"/>
            </a:xfrm>
            <a:prstGeom prst="rect">
              <a:avLst/>
            </a:prstGeom>
          </p:spPr>
          <p:txBody>
            <a:bodyPr anchor="ctr" rtlCol="false" tIns="50800" lIns="50800" bIns="50800" rIns="50800"/>
            <a:lstStyle/>
            <a:p>
              <a:pPr algn="ctr">
                <a:lnSpc>
                  <a:spcPts val="3706"/>
                </a:lnSpc>
              </a:pPr>
            </a:p>
          </p:txBody>
        </p:sp>
      </p:grpSp>
      <p:sp>
        <p:nvSpPr>
          <p:cNvPr name="TextBox 6" id="6"/>
          <p:cNvSpPr txBox="true"/>
          <p:nvPr/>
        </p:nvSpPr>
        <p:spPr>
          <a:xfrm rot="0">
            <a:off x="2023959" y="6131735"/>
            <a:ext cx="7529849" cy="1104265"/>
          </a:xfrm>
          <a:prstGeom prst="rect">
            <a:avLst/>
          </a:prstGeom>
        </p:spPr>
        <p:txBody>
          <a:bodyPr anchor="t" rtlCol="false" tIns="0" lIns="0" bIns="0" rIns="0">
            <a:spAutoFit/>
          </a:bodyPr>
          <a:lstStyle/>
          <a:p>
            <a:pPr algn="l">
              <a:lnSpc>
                <a:spcPts val="4279"/>
              </a:lnSpc>
            </a:pPr>
            <a:r>
              <a:rPr lang="en-US" sz="3999">
                <a:solidFill>
                  <a:srgbClr val="FFFFFF"/>
                </a:solidFill>
                <a:latin typeface="Montserrat Classic Bold"/>
                <a:ea typeface="Montserrat Classic Bold"/>
                <a:cs typeface="Montserrat Classic Bold"/>
                <a:sym typeface="Montserrat Classic Bold"/>
              </a:rPr>
              <a:t>Deep Learning with PyTorch Capstone Project</a:t>
            </a:r>
          </a:p>
        </p:txBody>
      </p:sp>
      <p:sp>
        <p:nvSpPr>
          <p:cNvPr name="Freeform 7" id="7"/>
          <p:cNvSpPr/>
          <p:nvPr/>
        </p:nvSpPr>
        <p:spPr>
          <a:xfrm flipH="false" flipV="false" rot="0">
            <a:off x="11938653" y="4020788"/>
            <a:ext cx="5595796" cy="7461061"/>
          </a:xfrm>
          <a:custGeom>
            <a:avLst/>
            <a:gdLst/>
            <a:ahLst/>
            <a:cxnLst/>
            <a:rect r="r" b="b" t="t" l="l"/>
            <a:pathLst>
              <a:path h="7461061" w="5595796">
                <a:moveTo>
                  <a:pt x="0" y="0"/>
                </a:moveTo>
                <a:lnTo>
                  <a:pt x="5595796" y="0"/>
                </a:lnTo>
                <a:lnTo>
                  <a:pt x="5595796" y="7461061"/>
                </a:lnTo>
                <a:lnTo>
                  <a:pt x="0" y="7461061"/>
                </a:lnTo>
                <a:lnTo>
                  <a:pt x="0" y="0"/>
                </a:lnTo>
                <a:close/>
              </a:path>
            </a:pathLst>
          </a:custGeom>
          <a:blipFill>
            <a:blip r:embed="rId3"/>
            <a:stretch>
              <a:fillRect l="0" t="0" r="0" b="0"/>
            </a:stretch>
          </a:blipFill>
        </p:spPr>
      </p:sp>
      <p:sp>
        <p:nvSpPr>
          <p:cNvPr name="Freeform 8" id="8"/>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4"/>
            <a:stretch>
              <a:fillRect l="-321036" t="0" r="0" b="-144015"/>
            </a:stretch>
          </a:blipFill>
        </p:spPr>
      </p:sp>
      <p:sp>
        <p:nvSpPr>
          <p:cNvPr name="Freeform 9" id="9"/>
          <p:cNvSpPr/>
          <p:nvPr/>
        </p:nvSpPr>
        <p:spPr>
          <a:xfrm flipH="false" flipV="false" rot="0">
            <a:off x="57368" y="0"/>
            <a:ext cx="2257017" cy="2099937"/>
          </a:xfrm>
          <a:custGeom>
            <a:avLst/>
            <a:gdLst/>
            <a:ahLst/>
            <a:cxnLst/>
            <a:rect r="r" b="b" t="t" l="l"/>
            <a:pathLst>
              <a:path h="2099937" w="2257017">
                <a:moveTo>
                  <a:pt x="0" y="0"/>
                </a:moveTo>
                <a:lnTo>
                  <a:pt x="2257016" y="0"/>
                </a:lnTo>
                <a:lnTo>
                  <a:pt x="2257016" y="2099937"/>
                </a:lnTo>
                <a:lnTo>
                  <a:pt x="0" y="2099937"/>
                </a:lnTo>
                <a:lnTo>
                  <a:pt x="0" y="0"/>
                </a:lnTo>
                <a:close/>
              </a:path>
            </a:pathLst>
          </a:custGeom>
          <a:blipFill>
            <a:blip r:embed="rId5"/>
            <a:stretch>
              <a:fillRect l="0" t="-7614" r="0" b="0"/>
            </a:stretch>
          </a:blipFill>
        </p:spPr>
      </p:sp>
      <p:sp>
        <p:nvSpPr>
          <p:cNvPr name="Freeform 10" id="10"/>
          <p:cNvSpPr/>
          <p:nvPr/>
        </p:nvSpPr>
        <p:spPr>
          <a:xfrm flipH="false" flipV="false" rot="0">
            <a:off x="-274112" y="7003875"/>
            <a:ext cx="1302812" cy="2254425"/>
          </a:xfrm>
          <a:custGeom>
            <a:avLst/>
            <a:gdLst/>
            <a:ahLst/>
            <a:cxnLst/>
            <a:rect r="r" b="b" t="t" l="l"/>
            <a:pathLst>
              <a:path h="2254425" w="1302812">
                <a:moveTo>
                  <a:pt x="0" y="0"/>
                </a:moveTo>
                <a:lnTo>
                  <a:pt x="1302812" y="0"/>
                </a:lnTo>
                <a:lnTo>
                  <a:pt x="1302812" y="2254425"/>
                </a:lnTo>
                <a:lnTo>
                  <a:pt x="0" y="2254425"/>
                </a:lnTo>
                <a:lnTo>
                  <a:pt x="0" y="0"/>
                </a:lnTo>
                <a:close/>
              </a:path>
            </a:pathLst>
          </a:custGeom>
          <a:blipFill>
            <a:blip r:embed="rId6"/>
            <a:stretch>
              <a:fillRect l="-236784" t="-125652" r="0" b="0"/>
            </a:stretch>
          </a:blipFill>
        </p:spPr>
      </p:sp>
      <p:sp>
        <p:nvSpPr>
          <p:cNvPr name="TextBox 11" id="11"/>
          <p:cNvSpPr txBox="true"/>
          <p:nvPr/>
        </p:nvSpPr>
        <p:spPr>
          <a:xfrm rot="0">
            <a:off x="2023959" y="7508167"/>
            <a:ext cx="5737934" cy="438677"/>
          </a:xfrm>
          <a:prstGeom prst="rect">
            <a:avLst/>
          </a:prstGeom>
        </p:spPr>
        <p:txBody>
          <a:bodyPr anchor="t" rtlCol="false" tIns="0" lIns="0" bIns="0" rIns="0">
            <a:spAutoFit/>
          </a:bodyPr>
          <a:lstStyle/>
          <a:p>
            <a:pPr algn="l">
              <a:lnSpc>
                <a:spcPts val="3645"/>
              </a:lnSpc>
            </a:pPr>
            <a:r>
              <a:rPr lang="en-US" sz="2604">
                <a:solidFill>
                  <a:srgbClr val="FFFFFF"/>
                </a:solidFill>
                <a:latin typeface="Montserrat Classic"/>
                <a:ea typeface="Montserrat Classic"/>
                <a:cs typeface="Montserrat Classic"/>
                <a:sym typeface="Montserrat Classic"/>
              </a:rPr>
              <a:t>By Karthik Manivannan</a:t>
            </a:r>
          </a:p>
        </p:txBody>
      </p:sp>
      <p:sp>
        <p:nvSpPr>
          <p:cNvPr name="TextBox 12" id="12"/>
          <p:cNvSpPr txBox="true"/>
          <p:nvPr/>
        </p:nvSpPr>
        <p:spPr>
          <a:xfrm rot="0">
            <a:off x="1507291" y="2157087"/>
            <a:ext cx="13978763" cy="1908175"/>
          </a:xfrm>
          <a:prstGeom prst="rect">
            <a:avLst/>
          </a:prstGeom>
        </p:spPr>
        <p:txBody>
          <a:bodyPr anchor="t" rtlCol="false" tIns="0" lIns="0" bIns="0" rIns="0">
            <a:spAutoFit/>
          </a:bodyPr>
          <a:lstStyle/>
          <a:p>
            <a:pPr algn="ctr" marL="0" indent="0" lvl="0">
              <a:lnSpc>
                <a:spcPts val="7699"/>
              </a:lnSpc>
            </a:pPr>
            <a:r>
              <a:rPr lang="en-US" sz="5499">
                <a:solidFill>
                  <a:srgbClr val="FFFFFF"/>
                </a:solidFill>
                <a:latin typeface="Montserrat Classic Bold"/>
                <a:ea typeface="Montserrat Classic Bold"/>
                <a:cs typeface="Montserrat Classic Bold"/>
                <a:sym typeface="Montserrat Classic Bold"/>
              </a:rPr>
              <a:t>Remote Sensing Image Classification Using Down Sampled RSI-CB256 </a:t>
            </a:r>
          </a:p>
        </p:txBody>
      </p:sp>
      <p:sp>
        <p:nvSpPr>
          <p:cNvPr name="TextBox 13" id="13"/>
          <p:cNvSpPr txBox="true"/>
          <p:nvPr/>
        </p:nvSpPr>
        <p:spPr>
          <a:xfrm rot="0">
            <a:off x="2023959" y="8063146"/>
            <a:ext cx="5737934" cy="438677"/>
          </a:xfrm>
          <a:prstGeom prst="rect">
            <a:avLst/>
          </a:prstGeom>
        </p:spPr>
        <p:txBody>
          <a:bodyPr anchor="t" rtlCol="false" tIns="0" lIns="0" bIns="0" rIns="0">
            <a:spAutoFit/>
          </a:bodyPr>
          <a:lstStyle/>
          <a:p>
            <a:pPr algn="l">
              <a:lnSpc>
                <a:spcPts val="3645"/>
              </a:lnSpc>
            </a:pPr>
            <a:r>
              <a:rPr lang="en-US" sz="2604">
                <a:solidFill>
                  <a:srgbClr val="FFFFFF"/>
                </a:solidFill>
                <a:latin typeface="Montserrat Classic"/>
                <a:ea typeface="Montserrat Classic"/>
                <a:cs typeface="Montserrat Classic"/>
                <a:sym typeface="Montserrat Classic"/>
              </a:rPr>
              <a:t>Fanshawe ID: 1229717</a:t>
            </a:r>
          </a:p>
        </p:txBody>
      </p:sp>
      <p:sp>
        <p:nvSpPr>
          <p:cNvPr name="TextBox 14" id="14"/>
          <p:cNvSpPr txBox="true"/>
          <p:nvPr/>
        </p:nvSpPr>
        <p:spPr>
          <a:xfrm rot="0">
            <a:off x="2023959" y="8616123"/>
            <a:ext cx="7386652" cy="438677"/>
          </a:xfrm>
          <a:prstGeom prst="rect">
            <a:avLst/>
          </a:prstGeom>
        </p:spPr>
        <p:txBody>
          <a:bodyPr anchor="t" rtlCol="false" tIns="0" lIns="0" bIns="0" rIns="0">
            <a:spAutoFit/>
          </a:bodyPr>
          <a:lstStyle/>
          <a:p>
            <a:pPr algn="l">
              <a:lnSpc>
                <a:spcPts val="3645"/>
              </a:lnSpc>
            </a:pPr>
            <a:r>
              <a:rPr lang="en-US" sz="2604">
                <a:solidFill>
                  <a:srgbClr val="FFFFFF"/>
                </a:solidFill>
                <a:latin typeface="Montserrat Classic"/>
                <a:ea typeface="Montserrat Classic"/>
                <a:cs typeface="Montserrat Classic"/>
                <a:sym typeface="Montserrat Classic"/>
              </a:rPr>
              <a:t>Professor Name: Mohammed Yousefhussien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sp>
        <p:nvSpPr>
          <p:cNvPr name="Freeform 3" id="3"/>
          <p:cNvSpPr/>
          <p:nvPr/>
        </p:nvSpPr>
        <p:spPr>
          <a:xfrm flipH="false" flipV="false" rot="-5400000">
            <a:off x="15691863" y="7725352"/>
            <a:ext cx="4129085" cy="994211"/>
          </a:xfrm>
          <a:custGeom>
            <a:avLst/>
            <a:gdLst/>
            <a:ahLst/>
            <a:cxnLst/>
            <a:rect r="r" b="b" t="t" l="l"/>
            <a:pathLst>
              <a:path h="994211" w="4129085">
                <a:moveTo>
                  <a:pt x="0" y="0"/>
                </a:moveTo>
                <a:lnTo>
                  <a:pt x="4129085" y="0"/>
                </a:lnTo>
                <a:lnTo>
                  <a:pt x="4129085" y="994211"/>
                </a:lnTo>
                <a:lnTo>
                  <a:pt x="0" y="994211"/>
                </a:lnTo>
                <a:lnTo>
                  <a:pt x="0" y="0"/>
                </a:lnTo>
                <a:close/>
              </a:path>
            </a:pathLst>
          </a:custGeom>
          <a:blipFill>
            <a:blip r:embed="rId3"/>
            <a:stretch>
              <a:fillRect l="0" t="0" r="-21630" b="-396940"/>
            </a:stretch>
          </a:blipFill>
        </p:spPr>
      </p:sp>
      <p:grpSp>
        <p:nvGrpSpPr>
          <p:cNvPr name="Group 4" id="4"/>
          <p:cNvGrpSpPr/>
          <p:nvPr/>
        </p:nvGrpSpPr>
        <p:grpSpPr>
          <a:xfrm rot="0">
            <a:off x="842929" y="2972641"/>
            <a:ext cx="15864185" cy="6655952"/>
            <a:chOff x="0" y="0"/>
            <a:chExt cx="4691923" cy="1968536"/>
          </a:xfrm>
        </p:grpSpPr>
        <p:sp>
          <p:nvSpPr>
            <p:cNvPr name="Freeform 5" id="5"/>
            <p:cNvSpPr/>
            <p:nvPr/>
          </p:nvSpPr>
          <p:spPr>
            <a:xfrm flipH="false" flipV="false" rot="0">
              <a:off x="0" y="0"/>
              <a:ext cx="4691923" cy="1968536"/>
            </a:xfrm>
            <a:custGeom>
              <a:avLst/>
              <a:gdLst/>
              <a:ahLst/>
              <a:cxnLst/>
              <a:rect r="r" b="b" t="t" l="l"/>
              <a:pathLst>
                <a:path h="1968536" w="4691923">
                  <a:moveTo>
                    <a:pt x="28793" y="0"/>
                  </a:moveTo>
                  <a:lnTo>
                    <a:pt x="4663130" y="0"/>
                  </a:lnTo>
                  <a:cubicBezTo>
                    <a:pt x="4679032" y="0"/>
                    <a:pt x="4691923" y="12891"/>
                    <a:pt x="4691923" y="28793"/>
                  </a:cubicBezTo>
                  <a:lnTo>
                    <a:pt x="4691923" y="1939743"/>
                  </a:lnTo>
                  <a:cubicBezTo>
                    <a:pt x="4691923" y="1955645"/>
                    <a:pt x="4679032" y="1968536"/>
                    <a:pt x="4663130" y="1968536"/>
                  </a:cubicBezTo>
                  <a:lnTo>
                    <a:pt x="28793" y="1968536"/>
                  </a:lnTo>
                  <a:cubicBezTo>
                    <a:pt x="12891" y="1968536"/>
                    <a:pt x="0" y="1955645"/>
                    <a:pt x="0" y="1939743"/>
                  </a:cubicBezTo>
                  <a:lnTo>
                    <a:pt x="0" y="28793"/>
                  </a:lnTo>
                  <a:cubicBezTo>
                    <a:pt x="0" y="12891"/>
                    <a:pt x="12891" y="0"/>
                    <a:pt x="28793"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6" id="6"/>
            <p:cNvSpPr txBox="true"/>
            <p:nvPr/>
          </p:nvSpPr>
          <p:spPr>
            <a:xfrm>
              <a:off x="0" y="-95250"/>
              <a:ext cx="4691923" cy="2063786"/>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7" id="7"/>
          <p:cNvGrpSpPr/>
          <p:nvPr/>
        </p:nvGrpSpPr>
        <p:grpSpPr>
          <a:xfrm rot="0">
            <a:off x="1028700" y="1353816"/>
            <a:ext cx="9178325" cy="1290136"/>
            <a:chOff x="0" y="0"/>
            <a:chExt cx="2960236" cy="416101"/>
          </a:xfrm>
        </p:grpSpPr>
        <p:sp>
          <p:nvSpPr>
            <p:cNvPr name="Freeform 8" id="8"/>
            <p:cNvSpPr/>
            <p:nvPr/>
          </p:nvSpPr>
          <p:spPr>
            <a:xfrm flipH="false" flipV="false" rot="0">
              <a:off x="0" y="0"/>
              <a:ext cx="2960236" cy="416101"/>
            </a:xfrm>
            <a:custGeom>
              <a:avLst/>
              <a:gdLst/>
              <a:ahLst/>
              <a:cxnLst/>
              <a:rect r="r" b="b" t="t" l="l"/>
              <a:pathLst>
                <a:path h="416101" w="2960236">
                  <a:moveTo>
                    <a:pt x="32897" y="0"/>
                  </a:moveTo>
                  <a:lnTo>
                    <a:pt x="2927340" y="0"/>
                  </a:lnTo>
                  <a:cubicBezTo>
                    <a:pt x="2945508" y="0"/>
                    <a:pt x="2960236" y="14728"/>
                    <a:pt x="2960236" y="32897"/>
                  </a:cubicBezTo>
                  <a:lnTo>
                    <a:pt x="2960236" y="383204"/>
                  </a:lnTo>
                  <a:cubicBezTo>
                    <a:pt x="2960236" y="401372"/>
                    <a:pt x="2945508" y="416101"/>
                    <a:pt x="2927340" y="416101"/>
                  </a:cubicBezTo>
                  <a:lnTo>
                    <a:pt x="32897" y="416101"/>
                  </a:lnTo>
                  <a:cubicBezTo>
                    <a:pt x="24172" y="416101"/>
                    <a:pt x="15804" y="412635"/>
                    <a:pt x="9635" y="406465"/>
                  </a:cubicBezTo>
                  <a:cubicBezTo>
                    <a:pt x="3466" y="400296"/>
                    <a:pt x="0" y="391929"/>
                    <a:pt x="0" y="383204"/>
                  </a:cubicBezTo>
                  <a:lnTo>
                    <a:pt x="0" y="32897"/>
                  </a:lnTo>
                  <a:cubicBezTo>
                    <a:pt x="0" y="24172"/>
                    <a:pt x="3466" y="15804"/>
                    <a:pt x="9635" y="9635"/>
                  </a:cubicBezTo>
                  <a:cubicBezTo>
                    <a:pt x="15804" y="3466"/>
                    <a:pt x="24172" y="0"/>
                    <a:pt x="32897"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9" id="9"/>
            <p:cNvSpPr txBox="true"/>
            <p:nvPr/>
          </p:nvSpPr>
          <p:spPr>
            <a:xfrm>
              <a:off x="0" y="-95250"/>
              <a:ext cx="2960236" cy="51135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10" id="10"/>
          <p:cNvSpPr txBox="true"/>
          <p:nvPr/>
        </p:nvSpPr>
        <p:spPr>
          <a:xfrm rot="0">
            <a:off x="1419159" y="1478184"/>
            <a:ext cx="8787866" cy="936625"/>
          </a:xfrm>
          <a:prstGeom prst="rect">
            <a:avLst/>
          </a:prstGeom>
        </p:spPr>
        <p:txBody>
          <a:bodyPr anchor="t" rtlCol="false" tIns="0" lIns="0" bIns="0" rIns="0">
            <a:spAutoFit/>
          </a:bodyPr>
          <a:lstStyle/>
          <a:p>
            <a:pPr algn="l" marL="0" indent="0" lvl="0">
              <a:lnSpc>
                <a:spcPts val="7699"/>
              </a:lnSpc>
              <a:spcBef>
                <a:spcPct val="0"/>
              </a:spcBef>
            </a:pPr>
            <a:r>
              <a:rPr lang="en-US" sz="5499">
                <a:solidFill>
                  <a:srgbClr val="FFFFFF"/>
                </a:solidFill>
                <a:latin typeface="Montserrat Classic Bold"/>
                <a:ea typeface="Montserrat Classic Bold"/>
                <a:cs typeface="Montserrat Classic Bold"/>
                <a:sym typeface="Montserrat Classic Bold"/>
              </a:rPr>
              <a:t>Hyperparameter Tuning</a:t>
            </a:r>
          </a:p>
        </p:txBody>
      </p:sp>
      <p:sp>
        <p:nvSpPr>
          <p:cNvPr name="TextBox 11" id="11"/>
          <p:cNvSpPr txBox="true"/>
          <p:nvPr/>
        </p:nvSpPr>
        <p:spPr>
          <a:xfrm rot="0">
            <a:off x="1574984" y="3459406"/>
            <a:ext cx="13743643" cy="5810250"/>
          </a:xfrm>
          <a:prstGeom prst="rect">
            <a:avLst/>
          </a:prstGeom>
        </p:spPr>
        <p:txBody>
          <a:bodyPr anchor="t" rtlCol="false" tIns="0" lIns="0" bIns="0" rIns="0">
            <a:spAutoFit/>
          </a:bodyPr>
          <a:lstStyle/>
          <a:p>
            <a:pPr algn="l">
              <a:lnSpc>
                <a:spcPts val="3769"/>
              </a:lnSpc>
            </a:pPr>
            <a:r>
              <a:rPr lang="en-US" sz="2599">
                <a:solidFill>
                  <a:srgbClr val="FFFFFF"/>
                </a:solidFill>
                <a:latin typeface="Montserrat Bold"/>
                <a:ea typeface="Montserrat Bold"/>
                <a:cs typeface="Montserrat Bold"/>
                <a:sym typeface="Montserrat Bold"/>
              </a:rPr>
              <a:t>Learning Rates:</a:t>
            </a:r>
          </a:p>
          <a:p>
            <a:pPr algn="l" marL="474979" indent="-237490" lvl="1">
              <a:lnSpc>
                <a:spcPts val="3189"/>
              </a:lnSpc>
              <a:buFont typeface="Arial"/>
              <a:buChar char="•"/>
            </a:pPr>
            <a:r>
              <a:rPr lang="en-US" sz="2199">
                <a:solidFill>
                  <a:srgbClr val="FFFFFF"/>
                </a:solidFill>
                <a:latin typeface="Montserrat"/>
                <a:ea typeface="Montserrat"/>
                <a:cs typeface="Montserrat"/>
                <a:sym typeface="Montserrat"/>
              </a:rPr>
              <a:t>Experimented with two learning rates: 0.001 and 0.0005.</a:t>
            </a:r>
          </a:p>
          <a:p>
            <a:pPr algn="l" marL="474979" indent="-237490" lvl="1">
              <a:lnSpc>
                <a:spcPts val="3189"/>
              </a:lnSpc>
              <a:buFont typeface="Arial"/>
              <a:buChar char="•"/>
            </a:pPr>
            <a:r>
              <a:rPr lang="en-US" sz="2199">
                <a:solidFill>
                  <a:srgbClr val="FFFFFF"/>
                </a:solidFill>
                <a:latin typeface="Montserrat"/>
                <a:ea typeface="Montserrat"/>
                <a:cs typeface="Montserrat"/>
                <a:sym typeface="Montserrat"/>
              </a:rPr>
              <a:t>Purpose: To find the optimal learning rate that balances between convergence speed and stability.</a:t>
            </a:r>
          </a:p>
          <a:p>
            <a:pPr algn="l">
              <a:lnSpc>
                <a:spcPts val="3189"/>
              </a:lnSpc>
            </a:pPr>
          </a:p>
          <a:p>
            <a:pPr algn="l">
              <a:lnSpc>
                <a:spcPts val="3769"/>
              </a:lnSpc>
            </a:pPr>
            <a:r>
              <a:rPr lang="en-US" sz="2599" strike="noStrike" u="none">
                <a:solidFill>
                  <a:srgbClr val="FFFFFF"/>
                </a:solidFill>
                <a:latin typeface="Montserrat Bold"/>
                <a:ea typeface="Montserrat Bold"/>
                <a:cs typeface="Montserrat Bold"/>
                <a:sym typeface="Montserrat Bold"/>
              </a:rPr>
              <a:t>Batch Sizes:</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Evaluated with batch sizes of 64 and 128.</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Purpose: To determine the best batch size for efficient training and memory usage.</a:t>
            </a:r>
          </a:p>
          <a:p>
            <a:pPr algn="l">
              <a:lnSpc>
                <a:spcPts val="3189"/>
              </a:lnSpc>
            </a:pPr>
          </a:p>
          <a:p>
            <a:pPr algn="l">
              <a:lnSpc>
                <a:spcPts val="3769"/>
              </a:lnSpc>
            </a:pPr>
            <a:r>
              <a:rPr lang="en-US" sz="2599" strike="noStrike" u="none">
                <a:solidFill>
                  <a:srgbClr val="FFFFFF"/>
                </a:solidFill>
                <a:latin typeface="Montserrat Bold"/>
                <a:ea typeface="Montserrat Bold"/>
                <a:cs typeface="Montserrat Bold"/>
                <a:sym typeface="Montserrat Bold"/>
              </a:rPr>
              <a:t>Performance Metrics:</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Accuracy, precision, recall, and F1-score were recorded for each combination of hyperparameters.</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To identify the hyperparameter set that yields the best overall performance.</a:t>
            </a:r>
          </a:p>
          <a:p>
            <a:pPr algn="l">
              <a:lnSpc>
                <a:spcPts val="3189"/>
              </a:lnSpc>
            </a:pPr>
          </a:p>
        </p:txBody>
      </p:sp>
      <p:sp>
        <p:nvSpPr>
          <p:cNvPr name="Freeform 12" id="12"/>
          <p:cNvSpPr/>
          <p:nvPr/>
        </p:nvSpPr>
        <p:spPr>
          <a:xfrm flipH="false" flipV="false" rot="0">
            <a:off x="-744261" y="4092797"/>
            <a:ext cx="2163420" cy="3169145"/>
          </a:xfrm>
          <a:custGeom>
            <a:avLst/>
            <a:gdLst/>
            <a:ahLst/>
            <a:cxnLst/>
            <a:rect r="r" b="b" t="t" l="l"/>
            <a:pathLst>
              <a:path h="3169145" w="2163420">
                <a:moveTo>
                  <a:pt x="0" y="0"/>
                </a:moveTo>
                <a:lnTo>
                  <a:pt x="2163420" y="0"/>
                </a:lnTo>
                <a:lnTo>
                  <a:pt x="2163420" y="3169144"/>
                </a:lnTo>
                <a:lnTo>
                  <a:pt x="0" y="3169144"/>
                </a:lnTo>
                <a:lnTo>
                  <a:pt x="0" y="0"/>
                </a:lnTo>
                <a:close/>
              </a:path>
            </a:pathLst>
          </a:custGeom>
          <a:blipFill>
            <a:blip r:embed="rId4"/>
            <a:stretch>
              <a:fillRect l="-185101" t="-125652" r="0" b="0"/>
            </a:stretch>
          </a:blipFill>
        </p:spPr>
      </p:sp>
      <p:sp>
        <p:nvSpPr>
          <p:cNvPr name="Freeform 13" id="13"/>
          <p:cNvSpPr/>
          <p:nvPr/>
        </p:nvSpPr>
        <p:spPr>
          <a:xfrm flipH="false" flipV="false" rot="0">
            <a:off x="13772167" y="-177886"/>
            <a:ext cx="5160387" cy="5076530"/>
          </a:xfrm>
          <a:custGeom>
            <a:avLst/>
            <a:gdLst/>
            <a:ahLst/>
            <a:cxnLst/>
            <a:rect r="r" b="b" t="t" l="l"/>
            <a:pathLst>
              <a:path h="5076530" w="5160387">
                <a:moveTo>
                  <a:pt x="0" y="0"/>
                </a:moveTo>
                <a:lnTo>
                  <a:pt x="5160386" y="0"/>
                </a:lnTo>
                <a:lnTo>
                  <a:pt x="5160386" y="5076531"/>
                </a:lnTo>
                <a:lnTo>
                  <a:pt x="0" y="5076531"/>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sp>
        <p:nvSpPr>
          <p:cNvPr name="Freeform 3" id="3"/>
          <p:cNvSpPr/>
          <p:nvPr/>
        </p:nvSpPr>
        <p:spPr>
          <a:xfrm flipH="false" flipV="false" rot="-5400000">
            <a:off x="15691863" y="7725352"/>
            <a:ext cx="4129085" cy="994211"/>
          </a:xfrm>
          <a:custGeom>
            <a:avLst/>
            <a:gdLst/>
            <a:ahLst/>
            <a:cxnLst/>
            <a:rect r="r" b="b" t="t" l="l"/>
            <a:pathLst>
              <a:path h="994211" w="4129085">
                <a:moveTo>
                  <a:pt x="0" y="0"/>
                </a:moveTo>
                <a:lnTo>
                  <a:pt x="4129085" y="0"/>
                </a:lnTo>
                <a:lnTo>
                  <a:pt x="4129085" y="994211"/>
                </a:lnTo>
                <a:lnTo>
                  <a:pt x="0" y="994211"/>
                </a:lnTo>
                <a:lnTo>
                  <a:pt x="0" y="0"/>
                </a:lnTo>
                <a:close/>
              </a:path>
            </a:pathLst>
          </a:custGeom>
          <a:blipFill>
            <a:blip r:embed="rId3"/>
            <a:stretch>
              <a:fillRect l="0" t="0" r="-21630" b="-396940"/>
            </a:stretch>
          </a:blipFill>
        </p:spPr>
      </p:sp>
      <p:grpSp>
        <p:nvGrpSpPr>
          <p:cNvPr name="Group 4" id="4"/>
          <p:cNvGrpSpPr/>
          <p:nvPr/>
        </p:nvGrpSpPr>
        <p:grpSpPr>
          <a:xfrm rot="0">
            <a:off x="842929" y="2972641"/>
            <a:ext cx="15864185" cy="6655952"/>
            <a:chOff x="0" y="0"/>
            <a:chExt cx="4691923" cy="1968536"/>
          </a:xfrm>
        </p:grpSpPr>
        <p:sp>
          <p:nvSpPr>
            <p:cNvPr name="Freeform 5" id="5"/>
            <p:cNvSpPr/>
            <p:nvPr/>
          </p:nvSpPr>
          <p:spPr>
            <a:xfrm flipH="false" flipV="false" rot="0">
              <a:off x="0" y="0"/>
              <a:ext cx="4691923" cy="1968536"/>
            </a:xfrm>
            <a:custGeom>
              <a:avLst/>
              <a:gdLst/>
              <a:ahLst/>
              <a:cxnLst/>
              <a:rect r="r" b="b" t="t" l="l"/>
              <a:pathLst>
                <a:path h="1968536" w="4691923">
                  <a:moveTo>
                    <a:pt x="28793" y="0"/>
                  </a:moveTo>
                  <a:lnTo>
                    <a:pt x="4663130" y="0"/>
                  </a:lnTo>
                  <a:cubicBezTo>
                    <a:pt x="4679032" y="0"/>
                    <a:pt x="4691923" y="12891"/>
                    <a:pt x="4691923" y="28793"/>
                  </a:cubicBezTo>
                  <a:lnTo>
                    <a:pt x="4691923" y="1939743"/>
                  </a:lnTo>
                  <a:cubicBezTo>
                    <a:pt x="4691923" y="1955645"/>
                    <a:pt x="4679032" y="1968536"/>
                    <a:pt x="4663130" y="1968536"/>
                  </a:cubicBezTo>
                  <a:lnTo>
                    <a:pt x="28793" y="1968536"/>
                  </a:lnTo>
                  <a:cubicBezTo>
                    <a:pt x="12891" y="1968536"/>
                    <a:pt x="0" y="1955645"/>
                    <a:pt x="0" y="1939743"/>
                  </a:cubicBezTo>
                  <a:lnTo>
                    <a:pt x="0" y="28793"/>
                  </a:lnTo>
                  <a:cubicBezTo>
                    <a:pt x="0" y="12891"/>
                    <a:pt x="12891" y="0"/>
                    <a:pt x="28793"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6" id="6"/>
            <p:cNvSpPr txBox="true"/>
            <p:nvPr/>
          </p:nvSpPr>
          <p:spPr>
            <a:xfrm>
              <a:off x="0" y="-95250"/>
              <a:ext cx="4691923" cy="2063786"/>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7" id="7"/>
          <p:cNvGrpSpPr/>
          <p:nvPr/>
        </p:nvGrpSpPr>
        <p:grpSpPr>
          <a:xfrm rot="0">
            <a:off x="1028700" y="1353816"/>
            <a:ext cx="9178325" cy="1290136"/>
            <a:chOff x="0" y="0"/>
            <a:chExt cx="2960236" cy="416101"/>
          </a:xfrm>
        </p:grpSpPr>
        <p:sp>
          <p:nvSpPr>
            <p:cNvPr name="Freeform 8" id="8"/>
            <p:cNvSpPr/>
            <p:nvPr/>
          </p:nvSpPr>
          <p:spPr>
            <a:xfrm flipH="false" flipV="false" rot="0">
              <a:off x="0" y="0"/>
              <a:ext cx="2960236" cy="416101"/>
            </a:xfrm>
            <a:custGeom>
              <a:avLst/>
              <a:gdLst/>
              <a:ahLst/>
              <a:cxnLst/>
              <a:rect r="r" b="b" t="t" l="l"/>
              <a:pathLst>
                <a:path h="416101" w="2960236">
                  <a:moveTo>
                    <a:pt x="32897" y="0"/>
                  </a:moveTo>
                  <a:lnTo>
                    <a:pt x="2927340" y="0"/>
                  </a:lnTo>
                  <a:cubicBezTo>
                    <a:pt x="2945508" y="0"/>
                    <a:pt x="2960236" y="14728"/>
                    <a:pt x="2960236" y="32897"/>
                  </a:cubicBezTo>
                  <a:lnTo>
                    <a:pt x="2960236" y="383204"/>
                  </a:lnTo>
                  <a:cubicBezTo>
                    <a:pt x="2960236" y="401372"/>
                    <a:pt x="2945508" y="416101"/>
                    <a:pt x="2927340" y="416101"/>
                  </a:cubicBezTo>
                  <a:lnTo>
                    <a:pt x="32897" y="416101"/>
                  </a:lnTo>
                  <a:cubicBezTo>
                    <a:pt x="24172" y="416101"/>
                    <a:pt x="15804" y="412635"/>
                    <a:pt x="9635" y="406465"/>
                  </a:cubicBezTo>
                  <a:cubicBezTo>
                    <a:pt x="3466" y="400296"/>
                    <a:pt x="0" y="391929"/>
                    <a:pt x="0" y="383204"/>
                  </a:cubicBezTo>
                  <a:lnTo>
                    <a:pt x="0" y="32897"/>
                  </a:lnTo>
                  <a:cubicBezTo>
                    <a:pt x="0" y="24172"/>
                    <a:pt x="3466" y="15804"/>
                    <a:pt x="9635" y="9635"/>
                  </a:cubicBezTo>
                  <a:cubicBezTo>
                    <a:pt x="15804" y="3466"/>
                    <a:pt x="24172" y="0"/>
                    <a:pt x="32897"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9" id="9"/>
            <p:cNvSpPr txBox="true"/>
            <p:nvPr/>
          </p:nvSpPr>
          <p:spPr>
            <a:xfrm>
              <a:off x="0" y="-95250"/>
              <a:ext cx="2960236" cy="51135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10" id="10"/>
          <p:cNvSpPr txBox="true"/>
          <p:nvPr/>
        </p:nvSpPr>
        <p:spPr>
          <a:xfrm rot="0">
            <a:off x="1419159" y="1478184"/>
            <a:ext cx="8787866" cy="936625"/>
          </a:xfrm>
          <a:prstGeom prst="rect">
            <a:avLst/>
          </a:prstGeom>
        </p:spPr>
        <p:txBody>
          <a:bodyPr anchor="t" rtlCol="false" tIns="0" lIns="0" bIns="0" rIns="0">
            <a:spAutoFit/>
          </a:bodyPr>
          <a:lstStyle/>
          <a:p>
            <a:pPr algn="l" marL="0" indent="0" lvl="0">
              <a:lnSpc>
                <a:spcPts val="7699"/>
              </a:lnSpc>
              <a:spcBef>
                <a:spcPct val="0"/>
              </a:spcBef>
            </a:pPr>
            <a:r>
              <a:rPr lang="en-US" sz="5499">
                <a:solidFill>
                  <a:srgbClr val="FFFFFF"/>
                </a:solidFill>
                <a:latin typeface="Montserrat Classic Bold"/>
                <a:ea typeface="Montserrat Classic Bold"/>
                <a:cs typeface="Montserrat Classic Bold"/>
                <a:sym typeface="Montserrat Classic Bold"/>
              </a:rPr>
              <a:t>Model Validation</a:t>
            </a:r>
          </a:p>
        </p:txBody>
      </p:sp>
      <p:sp>
        <p:nvSpPr>
          <p:cNvPr name="TextBox 11" id="11"/>
          <p:cNvSpPr txBox="true"/>
          <p:nvPr/>
        </p:nvSpPr>
        <p:spPr>
          <a:xfrm rot="0">
            <a:off x="1621426" y="3170643"/>
            <a:ext cx="13743643" cy="6610350"/>
          </a:xfrm>
          <a:prstGeom prst="rect">
            <a:avLst/>
          </a:prstGeom>
        </p:spPr>
        <p:txBody>
          <a:bodyPr anchor="t" rtlCol="false" tIns="0" lIns="0" bIns="0" rIns="0">
            <a:spAutoFit/>
          </a:bodyPr>
          <a:lstStyle/>
          <a:p>
            <a:pPr algn="l">
              <a:lnSpc>
                <a:spcPts val="3769"/>
              </a:lnSpc>
            </a:pPr>
            <a:r>
              <a:rPr lang="en-US" sz="2599">
                <a:solidFill>
                  <a:srgbClr val="FFFFFF"/>
                </a:solidFill>
                <a:latin typeface="Montserrat Bold"/>
                <a:ea typeface="Montserrat Bold"/>
                <a:cs typeface="Montserrat Bold"/>
                <a:sym typeface="Montserrat Bold"/>
              </a:rPr>
              <a:t>Validation Metrics:</a:t>
            </a:r>
          </a:p>
          <a:p>
            <a:pPr algn="l" marL="474979" indent="-237490" lvl="1">
              <a:lnSpc>
                <a:spcPts val="3189"/>
              </a:lnSpc>
              <a:buFont typeface="Arial"/>
              <a:buChar char="•"/>
            </a:pPr>
            <a:r>
              <a:rPr lang="en-US" sz="2199">
                <a:solidFill>
                  <a:srgbClr val="FFFFFF"/>
                </a:solidFill>
                <a:latin typeface="Montserrat"/>
                <a:ea typeface="Montserrat"/>
                <a:cs typeface="Montserrat"/>
                <a:sym typeface="Montserrat"/>
              </a:rPr>
              <a:t>Accuracy, Precision, Recall and F1-Score were used.</a:t>
            </a:r>
          </a:p>
          <a:p>
            <a:pPr algn="l">
              <a:lnSpc>
                <a:spcPts val="3189"/>
              </a:lnSpc>
            </a:pPr>
          </a:p>
          <a:p>
            <a:pPr algn="l">
              <a:lnSpc>
                <a:spcPts val="3769"/>
              </a:lnSpc>
            </a:pPr>
            <a:r>
              <a:rPr lang="en-US" sz="2599" strike="noStrike" u="none">
                <a:solidFill>
                  <a:srgbClr val="FFFFFF"/>
                </a:solidFill>
                <a:latin typeface="Montserrat Bold"/>
                <a:ea typeface="Montserrat Bold"/>
                <a:cs typeface="Montserrat Bold"/>
                <a:sym typeface="Montserrat Bold"/>
              </a:rPr>
              <a:t>Validation Results:</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Custom CNN: Achieved a validation accuracy of 96.80% with 128 batch size but i chose 64 batch size with validation accuracy of 96.24% as it was more stable and reliable, with precision, recall, and F1-score metrics closely aligned.</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ResNet-18: Achieved a validation accuracy of 99.12%, indicating superior performance in comparison to the custom CNN.</a:t>
            </a:r>
          </a:p>
          <a:p>
            <a:pPr algn="l">
              <a:lnSpc>
                <a:spcPts val="3189"/>
              </a:lnSpc>
            </a:pPr>
          </a:p>
          <a:p>
            <a:pPr algn="l">
              <a:lnSpc>
                <a:spcPts val="3769"/>
              </a:lnSpc>
            </a:pPr>
            <a:r>
              <a:rPr lang="en-US" sz="2599" strike="noStrike" u="none">
                <a:solidFill>
                  <a:srgbClr val="FFFFFF"/>
                </a:solidFill>
                <a:latin typeface="Montserrat Bold"/>
                <a:ea typeface="Montserrat Bold"/>
                <a:cs typeface="Montserrat Bold"/>
                <a:sym typeface="Montserrat Bold"/>
              </a:rPr>
              <a:t>Confusion Matrix:</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I generated confusion matrices to visualize the performance across different classes, helping us identify which classes were commonly misclassified. </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Analyzing these misclassifications provided insights into potential areas for model improvement.</a:t>
            </a:r>
          </a:p>
          <a:p>
            <a:pPr algn="l">
              <a:lnSpc>
                <a:spcPts val="3189"/>
              </a:lnSpc>
            </a:pPr>
          </a:p>
        </p:txBody>
      </p:sp>
      <p:sp>
        <p:nvSpPr>
          <p:cNvPr name="Freeform 12" id="12"/>
          <p:cNvSpPr/>
          <p:nvPr/>
        </p:nvSpPr>
        <p:spPr>
          <a:xfrm flipH="false" flipV="false" rot="0">
            <a:off x="-744261" y="4092797"/>
            <a:ext cx="2163420" cy="3169145"/>
          </a:xfrm>
          <a:custGeom>
            <a:avLst/>
            <a:gdLst/>
            <a:ahLst/>
            <a:cxnLst/>
            <a:rect r="r" b="b" t="t" l="l"/>
            <a:pathLst>
              <a:path h="3169145" w="2163420">
                <a:moveTo>
                  <a:pt x="0" y="0"/>
                </a:moveTo>
                <a:lnTo>
                  <a:pt x="2163420" y="0"/>
                </a:lnTo>
                <a:lnTo>
                  <a:pt x="2163420" y="3169144"/>
                </a:lnTo>
                <a:lnTo>
                  <a:pt x="0" y="3169144"/>
                </a:lnTo>
                <a:lnTo>
                  <a:pt x="0" y="0"/>
                </a:lnTo>
                <a:close/>
              </a:path>
            </a:pathLst>
          </a:custGeom>
          <a:blipFill>
            <a:blip r:embed="rId4"/>
            <a:stretch>
              <a:fillRect l="-185101" t="-125652" r="0" b="0"/>
            </a:stretch>
          </a:blipFill>
        </p:spPr>
      </p:sp>
      <p:sp>
        <p:nvSpPr>
          <p:cNvPr name="Freeform 13" id="13"/>
          <p:cNvSpPr/>
          <p:nvPr/>
        </p:nvSpPr>
        <p:spPr>
          <a:xfrm flipH="false" flipV="false" rot="0">
            <a:off x="12825829" y="497097"/>
            <a:ext cx="4930577" cy="4293711"/>
          </a:xfrm>
          <a:custGeom>
            <a:avLst/>
            <a:gdLst/>
            <a:ahLst/>
            <a:cxnLst/>
            <a:rect r="r" b="b" t="t" l="l"/>
            <a:pathLst>
              <a:path h="4293711" w="4930577">
                <a:moveTo>
                  <a:pt x="0" y="0"/>
                </a:moveTo>
                <a:lnTo>
                  <a:pt x="4930577" y="0"/>
                </a:lnTo>
                <a:lnTo>
                  <a:pt x="4930577" y="4293710"/>
                </a:lnTo>
                <a:lnTo>
                  <a:pt x="0" y="4293710"/>
                </a:lnTo>
                <a:lnTo>
                  <a:pt x="0" y="0"/>
                </a:lnTo>
                <a:close/>
              </a:path>
            </a:pathLst>
          </a:custGeom>
          <a:blipFill>
            <a:blip r:embed="rId5"/>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4102091" y="484397"/>
            <a:ext cx="10083817" cy="1290136"/>
            <a:chOff x="0" y="0"/>
            <a:chExt cx="3252279" cy="416101"/>
          </a:xfrm>
        </p:grpSpPr>
        <p:sp>
          <p:nvSpPr>
            <p:cNvPr name="Freeform 4" id="4"/>
            <p:cNvSpPr/>
            <p:nvPr/>
          </p:nvSpPr>
          <p:spPr>
            <a:xfrm flipH="false" flipV="false" rot="0">
              <a:off x="0" y="0"/>
              <a:ext cx="3252279" cy="416101"/>
            </a:xfrm>
            <a:custGeom>
              <a:avLst/>
              <a:gdLst/>
              <a:ahLst/>
              <a:cxnLst/>
              <a:rect r="r" b="b" t="t" l="l"/>
              <a:pathLst>
                <a:path h="416101" w="3252279">
                  <a:moveTo>
                    <a:pt x="45298" y="0"/>
                  </a:moveTo>
                  <a:lnTo>
                    <a:pt x="3206982" y="0"/>
                  </a:lnTo>
                  <a:cubicBezTo>
                    <a:pt x="3218995" y="0"/>
                    <a:pt x="3230517" y="4772"/>
                    <a:pt x="3239012" y="13267"/>
                  </a:cubicBezTo>
                  <a:cubicBezTo>
                    <a:pt x="3247507" y="21762"/>
                    <a:pt x="3252279" y="33284"/>
                    <a:pt x="3252279" y="45298"/>
                  </a:cubicBezTo>
                  <a:lnTo>
                    <a:pt x="3252279" y="370803"/>
                  </a:lnTo>
                  <a:cubicBezTo>
                    <a:pt x="3252279" y="395820"/>
                    <a:pt x="3231999" y="416101"/>
                    <a:pt x="3206982" y="416101"/>
                  </a:cubicBezTo>
                  <a:lnTo>
                    <a:pt x="45298" y="416101"/>
                  </a:lnTo>
                  <a:cubicBezTo>
                    <a:pt x="20280" y="416101"/>
                    <a:pt x="0" y="395820"/>
                    <a:pt x="0" y="370803"/>
                  </a:cubicBezTo>
                  <a:lnTo>
                    <a:pt x="0" y="45298"/>
                  </a:lnTo>
                  <a:cubicBezTo>
                    <a:pt x="0" y="20280"/>
                    <a:pt x="20280" y="0"/>
                    <a:pt x="45298"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3252279" cy="51135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2672957" y="2142279"/>
            <a:ext cx="12789685" cy="2288771"/>
            <a:chOff x="0" y="0"/>
            <a:chExt cx="5299654" cy="948396"/>
          </a:xfrm>
        </p:grpSpPr>
        <p:sp>
          <p:nvSpPr>
            <p:cNvPr name="Freeform 7" id="7"/>
            <p:cNvSpPr/>
            <p:nvPr/>
          </p:nvSpPr>
          <p:spPr>
            <a:xfrm flipH="false" flipV="false" rot="0">
              <a:off x="0" y="0"/>
              <a:ext cx="5299654" cy="948396"/>
            </a:xfrm>
            <a:custGeom>
              <a:avLst/>
              <a:gdLst/>
              <a:ahLst/>
              <a:cxnLst/>
              <a:rect r="r" b="b" t="t" l="l"/>
              <a:pathLst>
                <a:path h="948396" w="5299654">
                  <a:moveTo>
                    <a:pt x="60533" y="0"/>
                  </a:moveTo>
                  <a:lnTo>
                    <a:pt x="5239121" y="0"/>
                  </a:lnTo>
                  <a:cubicBezTo>
                    <a:pt x="5255175" y="0"/>
                    <a:pt x="5270572" y="6378"/>
                    <a:pt x="5281924" y="17730"/>
                  </a:cubicBezTo>
                  <a:cubicBezTo>
                    <a:pt x="5293276" y="29082"/>
                    <a:pt x="5299654" y="44478"/>
                    <a:pt x="5299654" y="60533"/>
                  </a:cubicBezTo>
                  <a:lnTo>
                    <a:pt x="5299654" y="887864"/>
                  </a:lnTo>
                  <a:cubicBezTo>
                    <a:pt x="5299654" y="903918"/>
                    <a:pt x="5293276" y="919315"/>
                    <a:pt x="5281924" y="930667"/>
                  </a:cubicBezTo>
                  <a:cubicBezTo>
                    <a:pt x="5270572" y="942019"/>
                    <a:pt x="5255175" y="948396"/>
                    <a:pt x="5239121" y="948396"/>
                  </a:cubicBezTo>
                  <a:lnTo>
                    <a:pt x="60533" y="948396"/>
                  </a:lnTo>
                  <a:cubicBezTo>
                    <a:pt x="44478" y="948396"/>
                    <a:pt x="29082" y="942019"/>
                    <a:pt x="17730" y="930667"/>
                  </a:cubicBezTo>
                  <a:cubicBezTo>
                    <a:pt x="6378" y="919315"/>
                    <a:pt x="0" y="903918"/>
                    <a:pt x="0" y="887864"/>
                  </a:cubicBezTo>
                  <a:lnTo>
                    <a:pt x="0" y="60533"/>
                  </a:lnTo>
                  <a:cubicBezTo>
                    <a:pt x="0" y="44478"/>
                    <a:pt x="6378" y="29082"/>
                    <a:pt x="17730" y="17730"/>
                  </a:cubicBezTo>
                  <a:cubicBezTo>
                    <a:pt x="29082" y="6378"/>
                    <a:pt x="44478" y="0"/>
                    <a:pt x="60533"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5299654" cy="1043646"/>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9" id="9"/>
          <p:cNvSpPr/>
          <p:nvPr/>
        </p:nvSpPr>
        <p:spPr>
          <a:xfrm flipH="false" flipV="false" rot="0">
            <a:off x="0" y="7589364"/>
            <a:ext cx="1676852" cy="2191688"/>
          </a:xfrm>
          <a:custGeom>
            <a:avLst/>
            <a:gdLst/>
            <a:ahLst/>
            <a:cxnLst/>
            <a:rect r="r" b="b" t="t" l="l"/>
            <a:pathLst>
              <a:path h="2191688" w="1676852">
                <a:moveTo>
                  <a:pt x="0" y="0"/>
                </a:moveTo>
                <a:lnTo>
                  <a:pt x="1676852" y="0"/>
                </a:lnTo>
                <a:lnTo>
                  <a:pt x="1676852" y="2191687"/>
                </a:lnTo>
                <a:lnTo>
                  <a:pt x="0" y="2191687"/>
                </a:lnTo>
                <a:lnTo>
                  <a:pt x="0" y="0"/>
                </a:lnTo>
                <a:close/>
              </a:path>
            </a:pathLst>
          </a:custGeom>
          <a:blipFill>
            <a:blip r:embed="rId3"/>
            <a:stretch>
              <a:fillRect l="-321036" t="0" r="0" b="-144015"/>
            </a:stretch>
          </a:blipFill>
        </p:spPr>
      </p:sp>
      <p:sp>
        <p:nvSpPr>
          <p:cNvPr name="TextBox 10" id="10"/>
          <p:cNvSpPr txBox="true"/>
          <p:nvPr/>
        </p:nvSpPr>
        <p:spPr>
          <a:xfrm rot="0">
            <a:off x="4497907" y="595933"/>
            <a:ext cx="9424863" cy="946150"/>
          </a:xfrm>
          <a:prstGeom prst="rect">
            <a:avLst/>
          </a:prstGeom>
        </p:spPr>
        <p:txBody>
          <a:bodyPr anchor="t" rtlCol="false" tIns="0" lIns="0" bIns="0" rIns="0">
            <a:spAutoFit/>
          </a:bodyPr>
          <a:lstStyle/>
          <a:p>
            <a:pPr algn="ctr" marL="0" indent="0" lvl="0">
              <a:lnSpc>
                <a:spcPts val="7700"/>
              </a:lnSpc>
              <a:spcBef>
                <a:spcPct val="0"/>
              </a:spcBef>
            </a:pPr>
            <a:r>
              <a:rPr lang="en-US" sz="5500">
                <a:solidFill>
                  <a:srgbClr val="FFFFFF"/>
                </a:solidFill>
                <a:latin typeface="Montserrat Classic Bold"/>
                <a:ea typeface="Montserrat Classic Bold"/>
                <a:cs typeface="Montserrat Classic Bold"/>
                <a:sym typeface="Montserrat Classic Bold"/>
              </a:rPr>
              <a:t>Fine-Tuning and Iteration</a:t>
            </a:r>
          </a:p>
        </p:txBody>
      </p:sp>
      <p:sp>
        <p:nvSpPr>
          <p:cNvPr name="TextBox 11" id="11"/>
          <p:cNvSpPr txBox="true"/>
          <p:nvPr/>
        </p:nvSpPr>
        <p:spPr>
          <a:xfrm rot="0">
            <a:off x="3341004" y="2639140"/>
            <a:ext cx="11437622" cy="1577975"/>
          </a:xfrm>
          <a:prstGeom prst="rect">
            <a:avLst/>
          </a:prstGeom>
        </p:spPr>
        <p:txBody>
          <a:bodyPr anchor="t" rtlCol="false" tIns="0" lIns="0" bIns="0" rIns="0">
            <a:spAutoFit/>
          </a:bodyPr>
          <a:lstStyle/>
          <a:p>
            <a:pPr algn="ctr" marL="474979" indent="-237490" lvl="1">
              <a:lnSpc>
                <a:spcPts val="3189"/>
              </a:lnSpc>
              <a:buFont typeface="Arial"/>
              <a:buChar char="•"/>
            </a:pPr>
            <a:r>
              <a:rPr lang="en-US" sz="2199">
                <a:solidFill>
                  <a:srgbClr val="FFFFFF"/>
                </a:solidFill>
                <a:latin typeface="Montserrat"/>
                <a:ea typeface="Montserrat"/>
                <a:cs typeface="Montserrat"/>
                <a:sym typeface="Montserrat"/>
              </a:rPr>
              <a:t>Experimented with various learning rates and batch sizes to find the optimal settings. This helped enhance the model's performance significantly</a:t>
            </a:r>
          </a:p>
          <a:p>
            <a:pPr algn="ctr" marL="474979" indent="-237490" lvl="1">
              <a:lnSpc>
                <a:spcPts val="3189"/>
              </a:lnSpc>
              <a:buFont typeface="Arial"/>
              <a:buChar char="•"/>
            </a:pPr>
            <a:r>
              <a:rPr lang="en-US" sz="2199">
                <a:solidFill>
                  <a:srgbClr val="FFFFFF"/>
                </a:solidFill>
                <a:latin typeface="Montserrat"/>
                <a:ea typeface="Montserrat"/>
                <a:cs typeface="Montserrat"/>
                <a:sym typeface="Montserrat"/>
              </a:rPr>
              <a:t>Adjustments were made to the number of layers and neurons to improve the model’s capacity to learn complex patterns in the data</a:t>
            </a:r>
          </a:p>
        </p:txBody>
      </p:sp>
      <p:sp>
        <p:nvSpPr>
          <p:cNvPr name="TextBox 12" id="12"/>
          <p:cNvSpPr txBox="true"/>
          <p:nvPr/>
        </p:nvSpPr>
        <p:spPr>
          <a:xfrm rot="0">
            <a:off x="7372409" y="2229730"/>
            <a:ext cx="3543181" cy="450850"/>
          </a:xfrm>
          <a:prstGeom prst="rect">
            <a:avLst/>
          </a:prstGeom>
        </p:spPr>
        <p:txBody>
          <a:bodyPr anchor="t" rtlCol="false" tIns="0" lIns="0" bIns="0" rIns="0">
            <a:spAutoFit/>
          </a:bodyPr>
          <a:lstStyle/>
          <a:p>
            <a:pPr algn="l" marL="0" indent="0" lvl="1">
              <a:lnSpc>
                <a:spcPts val="3770"/>
              </a:lnSpc>
              <a:spcBef>
                <a:spcPct val="0"/>
              </a:spcBef>
            </a:pPr>
            <a:r>
              <a:rPr lang="en-US" sz="2600" spc="70">
                <a:solidFill>
                  <a:srgbClr val="FFFFFF"/>
                </a:solidFill>
                <a:latin typeface="Montserrat Bold"/>
                <a:ea typeface="Montserrat Bold"/>
                <a:cs typeface="Montserrat Bold"/>
                <a:sym typeface="Montserrat Bold"/>
              </a:rPr>
              <a:t>Model Adjustments</a:t>
            </a:r>
          </a:p>
        </p:txBody>
      </p:sp>
      <p:sp>
        <p:nvSpPr>
          <p:cNvPr name="Freeform 13" id="13"/>
          <p:cNvSpPr/>
          <p:nvPr/>
        </p:nvSpPr>
        <p:spPr>
          <a:xfrm flipH="true" flipV="true" rot="0">
            <a:off x="16611148" y="292042"/>
            <a:ext cx="1676852" cy="2191688"/>
          </a:xfrm>
          <a:custGeom>
            <a:avLst/>
            <a:gdLst/>
            <a:ahLst/>
            <a:cxnLst/>
            <a:rect r="r" b="b" t="t" l="l"/>
            <a:pathLst>
              <a:path h="2191688" w="1676852">
                <a:moveTo>
                  <a:pt x="1676852" y="2191688"/>
                </a:moveTo>
                <a:lnTo>
                  <a:pt x="0" y="2191688"/>
                </a:lnTo>
                <a:lnTo>
                  <a:pt x="0" y="0"/>
                </a:lnTo>
                <a:lnTo>
                  <a:pt x="1676852" y="0"/>
                </a:lnTo>
                <a:lnTo>
                  <a:pt x="1676852" y="2191688"/>
                </a:lnTo>
                <a:close/>
              </a:path>
            </a:pathLst>
          </a:custGeom>
          <a:blipFill>
            <a:blip r:embed="rId3"/>
            <a:stretch>
              <a:fillRect l="-321036" t="0" r="0" b="-144015"/>
            </a:stretch>
          </a:blipFill>
        </p:spPr>
      </p:sp>
      <p:grpSp>
        <p:nvGrpSpPr>
          <p:cNvPr name="Group 14" id="14"/>
          <p:cNvGrpSpPr/>
          <p:nvPr/>
        </p:nvGrpSpPr>
        <p:grpSpPr>
          <a:xfrm rot="0">
            <a:off x="2672957" y="4732048"/>
            <a:ext cx="12789685" cy="2315950"/>
            <a:chOff x="0" y="0"/>
            <a:chExt cx="5299654" cy="959659"/>
          </a:xfrm>
        </p:grpSpPr>
        <p:sp>
          <p:nvSpPr>
            <p:cNvPr name="Freeform 15" id="15"/>
            <p:cNvSpPr/>
            <p:nvPr/>
          </p:nvSpPr>
          <p:spPr>
            <a:xfrm flipH="false" flipV="false" rot="0">
              <a:off x="0" y="0"/>
              <a:ext cx="5299654" cy="959659"/>
            </a:xfrm>
            <a:custGeom>
              <a:avLst/>
              <a:gdLst/>
              <a:ahLst/>
              <a:cxnLst/>
              <a:rect r="r" b="b" t="t" l="l"/>
              <a:pathLst>
                <a:path h="959659" w="5299654">
                  <a:moveTo>
                    <a:pt x="60533" y="0"/>
                  </a:moveTo>
                  <a:lnTo>
                    <a:pt x="5239121" y="0"/>
                  </a:lnTo>
                  <a:cubicBezTo>
                    <a:pt x="5255175" y="0"/>
                    <a:pt x="5270572" y="6378"/>
                    <a:pt x="5281924" y="17730"/>
                  </a:cubicBezTo>
                  <a:cubicBezTo>
                    <a:pt x="5293276" y="29082"/>
                    <a:pt x="5299654" y="44478"/>
                    <a:pt x="5299654" y="60533"/>
                  </a:cubicBezTo>
                  <a:lnTo>
                    <a:pt x="5299654" y="899126"/>
                  </a:lnTo>
                  <a:cubicBezTo>
                    <a:pt x="5299654" y="915180"/>
                    <a:pt x="5293276" y="930577"/>
                    <a:pt x="5281924" y="941929"/>
                  </a:cubicBezTo>
                  <a:cubicBezTo>
                    <a:pt x="5270572" y="953281"/>
                    <a:pt x="5255175" y="959659"/>
                    <a:pt x="5239121" y="959659"/>
                  </a:cubicBezTo>
                  <a:lnTo>
                    <a:pt x="60533" y="959659"/>
                  </a:lnTo>
                  <a:cubicBezTo>
                    <a:pt x="44478" y="959659"/>
                    <a:pt x="29082" y="953281"/>
                    <a:pt x="17730" y="941929"/>
                  </a:cubicBezTo>
                  <a:cubicBezTo>
                    <a:pt x="6378" y="930577"/>
                    <a:pt x="0" y="915180"/>
                    <a:pt x="0" y="899126"/>
                  </a:cubicBezTo>
                  <a:lnTo>
                    <a:pt x="0" y="60533"/>
                  </a:lnTo>
                  <a:cubicBezTo>
                    <a:pt x="0" y="44478"/>
                    <a:pt x="6378" y="29082"/>
                    <a:pt x="17730" y="17730"/>
                  </a:cubicBezTo>
                  <a:cubicBezTo>
                    <a:pt x="29082" y="6378"/>
                    <a:pt x="44478" y="0"/>
                    <a:pt x="60533"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16" id="16"/>
            <p:cNvSpPr txBox="true"/>
            <p:nvPr/>
          </p:nvSpPr>
          <p:spPr>
            <a:xfrm>
              <a:off x="0" y="-95250"/>
              <a:ext cx="5299654" cy="1054909"/>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17" id="17"/>
          <p:cNvSpPr txBox="true"/>
          <p:nvPr/>
        </p:nvSpPr>
        <p:spPr>
          <a:xfrm rot="0">
            <a:off x="3267714" y="5200334"/>
            <a:ext cx="11510912" cy="1577975"/>
          </a:xfrm>
          <a:prstGeom prst="rect">
            <a:avLst/>
          </a:prstGeom>
        </p:spPr>
        <p:txBody>
          <a:bodyPr anchor="t" rtlCol="false" tIns="0" lIns="0" bIns="0" rIns="0">
            <a:spAutoFit/>
          </a:bodyPr>
          <a:lstStyle/>
          <a:p>
            <a:pPr algn="ctr" marL="474979" indent="-237490" lvl="1">
              <a:lnSpc>
                <a:spcPts val="3189"/>
              </a:lnSpc>
              <a:buFont typeface="Arial"/>
              <a:buChar char="•"/>
            </a:pPr>
            <a:r>
              <a:rPr lang="en-US" sz="2199">
                <a:solidFill>
                  <a:srgbClr val="FFFFFF"/>
                </a:solidFill>
                <a:latin typeface="Montserrat"/>
                <a:ea typeface="Montserrat"/>
                <a:cs typeface="Montserrat"/>
                <a:sym typeface="Montserrat"/>
              </a:rPr>
              <a:t>After each training iteration, we evaluated the models using validation data. The feedback from these evaluations guided further adjustments and fine-tuning.</a:t>
            </a:r>
          </a:p>
          <a:p>
            <a:pPr algn="ctr" marL="474979" indent="-237490" lvl="1">
              <a:lnSpc>
                <a:spcPts val="3189"/>
              </a:lnSpc>
              <a:buFont typeface="Arial"/>
              <a:buChar char="•"/>
            </a:pPr>
            <a:r>
              <a:rPr lang="en-US" sz="2199">
                <a:solidFill>
                  <a:srgbClr val="FFFFFF"/>
                </a:solidFill>
                <a:latin typeface="Montserrat"/>
                <a:ea typeface="Montserrat"/>
                <a:cs typeface="Montserrat"/>
                <a:sym typeface="Montserrat"/>
              </a:rPr>
              <a:t>To prevent overfitting, we implemented dropout in the model layers</a:t>
            </a:r>
          </a:p>
        </p:txBody>
      </p:sp>
      <p:sp>
        <p:nvSpPr>
          <p:cNvPr name="TextBox 18" id="18"/>
          <p:cNvSpPr txBox="true"/>
          <p:nvPr/>
        </p:nvSpPr>
        <p:spPr>
          <a:xfrm rot="0">
            <a:off x="7565839" y="4797109"/>
            <a:ext cx="3156323" cy="450850"/>
          </a:xfrm>
          <a:prstGeom prst="rect">
            <a:avLst/>
          </a:prstGeom>
        </p:spPr>
        <p:txBody>
          <a:bodyPr anchor="t" rtlCol="false" tIns="0" lIns="0" bIns="0" rIns="0">
            <a:spAutoFit/>
          </a:bodyPr>
          <a:lstStyle/>
          <a:p>
            <a:pPr algn="l" marL="0" indent="0" lvl="1">
              <a:lnSpc>
                <a:spcPts val="3770"/>
              </a:lnSpc>
              <a:spcBef>
                <a:spcPct val="0"/>
              </a:spcBef>
            </a:pPr>
            <a:r>
              <a:rPr lang="en-US" sz="2600" spc="70">
                <a:solidFill>
                  <a:srgbClr val="FFFFFF"/>
                </a:solidFill>
                <a:latin typeface="Montserrat Bold"/>
                <a:ea typeface="Montserrat Bold"/>
                <a:cs typeface="Montserrat Bold"/>
                <a:sym typeface="Montserrat Bold"/>
              </a:rPr>
              <a:t>Iteration Process</a:t>
            </a:r>
          </a:p>
        </p:txBody>
      </p:sp>
      <p:grpSp>
        <p:nvGrpSpPr>
          <p:cNvPr name="Group 19" id="19"/>
          <p:cNvGrpSpPr/>
          <p:nvPr/>
        </p:nvGrpSpPr>
        <p:grpSpPr>
          <a:xfrm rot="0">
            <a:off x="2825357" y="7348996"/>
            <a:ext cx="12882571" cy="2355991"/>
            <a:chOff x="0" y="0"/>
            <a:chExt cx="5338143" cy="976251"/>
          </a:xfrm>
        </p:grpSpPr>
        <p:sp>
          <p:nvSpPr>
            <p:cNvPr name="Freeform 20" id="20"/>
            <p:cNvSpPr/>
            <p:nvPr/>
          </p:nvSpPr>
          <p:spPr>
            <a:xfrm flipH="false" flipV="false" rot="0">
              <a:off x="0" y="0"/>
              <a:ext cx="5338143" cy="976251"/>
            </a:xfrm>
            <a:custGeom>
              <a:avLst/>
              <a:gdLst/>
              <a:ahLst/>
              <a:cxnLst/>
              <a:rect r="r" b="b" t="t" l="l"/>
              <a:pathLst>
                <a:path h="976251" w="5338143">
                  <a:moveTo>
                    <a:pt x="60096" y="0"/>
                  </a:moveTo>
                  <a:lnTo>
                    <a:pt x="5278047" y="0"/>
                  </a:lnTo>
                  <a:cubicBezTo>
                    <a:pt x="5293985" y="0"/>
                    <a:pt x="5309271" y="6332"/>
                    <a:pt x="5320541" y="17602"/>
                  </a:cubicBezTo>
                  <a:cubicBezTo>
                    <a:pt x="5331811" y="28872"/>
                    <a:pt x="5338143" y="44158"/>
                    <a:pt x="5338143" y="60096"/>
                  </a:cubicBezTo>
                  <a:lnTo>
                    <a:pt x="5338143" y="916155"/>
                  </a:lnTo>
                  <a:cubicBezTo>
                    <a:pt x="5338143" y="932093"/>
                    <a:pt x="5331811" y="947379"/>
                    <a:pt x="5320541" y="958649"/>
                  </a:cubicBezTo>
                  <a:cubicBezTo>
                    <a:pt x="5309271" y="969919"/>
                    <a:pt x="5293985" y="976251"/>
                    <a:pt x="5278047" y="976251"/>
                  </a:cubicBezTo>
                  <a:lnTo>
                    <a:pt x="60096" y="976251"/>
                  </a:lnTo>
                  <a:cubicBezTo>
                    <a:pt x="44158" y="976251"/>
                    <a:pt x="28872" y="969919"/>
                    <a:pt x="17602" y="958649"/>
                  </a:cubicBezTo>
                  <a:cubicBezTo>
                    <a:pt x="6332" y="947379"/>
                    <a:pt x="0" y="932093"/>
                    <a:pt x="0" y="916155"/>
                  </a:cubicBezTo>
                  <a:lnTo>
                    <a:pt x="0" y="60096"/>
                  </a:lnTo>
                  <a:cubicBezTo>
                    <a:pt x="0" y="44158"/>
                    <a:pt x="6332" y="28872"/>
                    <a:pt x="17602" y="17602"/>
                  </a:cubicBezTo>
                  <a:cubicBezTo>
                    <a:pt x="28872" y="6332"/>
                    <a:pt x="44158" y="0"/>
                    <a:pt x="60096"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21" id="21"/>
            <p:cNvSpPr txBox="true"/>
            <p:nvPr/>
          </p:nvSpPr>
          <p:spPr>
            <a:xfrm>
              <a:off x="0" y="-95250"/>
              <a:ext cx="5338143" cy="107150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22" id="22"/>
          <p:cNvSpPr txBox="true"/>
          <p:nvPr/>
        </p:nvSpPr>
        <p:spPr>
          <a:xfrm rot="0">
            <a:off x="3493404" y="7845857"/>
            <a:ext cx="11437622" cy="1577975"/>
          </a:xfrm>
          <a:prstGeom prst="rect">
            <a:avLst/>
          </a:prstGeom>
        </p:spPr>
        <p:txBody>
          <a:bodyPr anchor="t" rtlCol="false" tIns="0" lIns="0" bIns="0" rIns="0">
            <a:spAutoFit/>
          </a:bodyPr>
          <a:lstStyle/>
          <a:p>
            <a:pPr algn="ctr" marL="474979" indent="-237490" lvl="1">
              <a:lnSpc>
                <a:spcPts val="3189"/>
              </a:lnSpc>
              <a:buFont typeface="Arial"/>
              <a:buChar char="•"/>
            </a:pPr>
            <a:r>
              <a:rPr lang="en-US" sz="2199">
                <a:solidFill>
                  <a:srgbClr val="FFFFFF"/>
                </a:solidFill>
                <a:latin typeface="Montserrat"/>
                <a:ea typeface="Montserrat"/>
                <a:cs typeface="Montserrat"/>
                <a:sym typeface="Montserrat"/>
              </a:rPr>
              <a:t> Each round of fine-tuning brought incremental improvements in model accuracy and generalization.</a:t>
            </a:r>
          </a:p>
          <a:p>
            <a:pPr algn="ctr" marL="474979" indent="-237490" lvl="1">
              <a:lnSpc>
                <a:spcPts val="3189"/>
              </a:lnSpc>
              <a:buFont typeface="Arial"/>
              <a:buChar char="•"/>
            </a:pPr>
            <a:r>
              <a:rPr lang="en-US" sz="2199">
                <a:solidFill>
                  <a:srgbClr val="FFFFFF"/>
                </a:solidFill>
                <a:latin typeface="Montserrat"/>
                <a:ea typeface="Montserrat"/>
                <a:cs typeface="Montserrat"/>
                <a:sym typeface="Montserrat"/>
              </a:rPr>
              <a:t>Through iterative training and fine-tuning, the models reached a point of convergence, indicating an optimal performance level.</a:t>
            </a:r>
          </a:p>
        </p:txBody>
      </p:sp>
      <p:sp>
        <p:nvSpPr>
          <p:cNvPr name="TextBox 23" id="23"/>
          <p:cNvSpPr txBox="true"/>
          <p:nvPr/>
        </p:nvSpPr>
        <p:spPr>
          <a:xfrm rot="0">
            <a:off x="7786726" y="7409948"/>
            <a:ext cx="2714548" cy="450850"/>
          </a:xfrm>
          <a:prstGeom prst="rect">
            <a:avLst/>
          </a:prstGeom>
        </p:spPr>
        <p:txBody>
          <a:bodyPr anchor="t" rtlCol="false" tIns="0" lIns="0" bIns="0" rIns="0">
            <a:spAutoFit/>
          </a:bodyPr>
          <a:lstStyle/>
          <a:p>
            <a:pPr algn="l" marL="0" indent="0" lvl="1">
              <a:lnSpc>
                <a:spcPts val="3770"/>
              </a:lnSpc>
              <a:spcBef>
                <a:spcPct val="0"/>
              </a:spcBef>
            </a:pPr>
            <a:r>
              <a:rPr lang="en-US" sz="2600" spc="70">
                <a:solidFill>
                  <a:srgbClr val="FFFFFF"/>
                </a:solidFill>
                <a:latin typeface="Montserrat Bold"/>
                <a:ea typeface="Montserrat Bold"/>
                <a:cs typeface="Montserrat Bold"/>
                <a:sym typeface="Montserrat Bold"/>
              </a:rPr>
              <a:t>Improvements</a:t>
            </a:r>
          </a:p>
        </p:txBody>
      </p:sp>
      <p:sp>
        <p:nvSpPr>
          <p:cNvPr name="Freeform 24" id="24"/>
          <p:cNvSpPr/>
          <p:nvPr/>
        </p:nvSpPr>
        <p:spPr>
          <a:xfrm flipH="false" flipV="false" rot="0">
            <a:off x="-239850" y="0"/>
            <a:ext cx="4128018" cy="2809045"/>
          </a:xfrm>
          <a:custGeom>
            <a:avLst/>
            <a:gdLst/>
            <a:ahLst/>
            <a:cxnLst/>
            <a:rect r="r" b="b" t="t" l="l"/>
            <a:pathLst>
              <a:path h="2809045" w="4128018">
                <a:moveTo>
                  <a:pt x="0" y="0"/>
                </a:moveTo>
                <a:lnTo>
                  <a:pt x="4128017" y="0"/>
                </a:lnTo>
                <a:lnTo>
                  <a:pt x="4128017" y="2809045"/>
                </a:lnTo>
                <a:lnTo>
                  <a:pt x="0" y="2809045"/>
                </a:lnTo>
                <a:lnTo>
                  <a:pt x="0" y="0"/>
                </a:lnTo>
                <a:close/>
              </a:path>
            </a:pathLst>
          </a:custGeom>
          <a:blipFill>
            <a:blip r:embed="rId4"/>
            <a:stretch>
              <a:fillRect l="0" t="-602" r="-206" b="-1864"/>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sp>
        <p:nvSpPr>
          <p:cNvPr name="Freeform 3" id="3"/>
          <p:cNvSpPr/>
          <p:nvPr/>
        </p:nvSpPr>
        <p:spPr>
          <a:xfrm flipH="false" flipV="false" rot="-5400000">
            <a:off x="15726352" y="2921253"/>
            <a:ext cx="4129085" cy="994211"/>
          </a:xfrm>
          <a:custGeom>
            <a:avLst/>
            <a:gdLst/>
            <a:ahLst/>
            <a:cxnLst/>
            <a:rect r="r" b="b" t="t" l="l"/>
            <a:pathLst>
              <a:path h="994211" w="4129085">
                <a:moveTo>
                  <a:pt x="0" y="0"/>
                </a:moveTo>
                <a:lnTo>
                  <a:pt x="4129085" y="0"/>
                </a:lnTo>
                <a:lnTo>
                  <a:pt x="4129085" y="994211"/>
                </a:lnTo>
                <a:lnTo>
                  <a:pt x="0" y="994211"/>
                </a:lnTo>
                <a:lnTo>
                  <a:pt x="0" y="0"/>
                </a:lnTo>
                <a:close/>
              </a:path>
            </a:pathLst>
          </a:custGeom>
          <a:blipFill>
            <a:blip r:embed="rId3"/>
            <a:stretch>
              <a:fillRect l="0" t="0" r="-21630" b="-396940"/>
            </a:stretch>
          </a:blipFill>
        </p:spPr>
      </p:sp>
      <p:grpSp>
        <p:nvGrpSpPr>
          <p:cNvPr name="Group 4" id="4"/>
          <p:cNvGrpSpPr/>
          <p:nvPr/>
        </p:nvGrpSpPr>
        <p:grpSpPr>
          <a:xfrm rot="0">
            <a:off x="1028700" y="2043786"/>
            <a:ext cx="16230600" cy="7698115"/>
            <a:chOff x="0" y="0"/>
            <a:chExt cx="4800292" cy="2276761"/>
          </a:xfrm>
        </p:grpSpPr>
        <p:sp>
          <p:nvSpPr>
            <p:cNvPr name="Freeform 5" id="5"/>
            <p:cNvSpPr/>
            <p:nvPr/>
          </p:nvSpPr>
          <p:spPr>
            <a:xfrm flipH="false" flipV="false" rot="0">
              <a:off x="0" y="0"/>
              <a:ext cx="4800292" cy="2276761"/>
            </a:xfrm>
            <a:custGeom>
              <a:avLst/>
              <a:gdLst/>
              <a:ahLst/>
              <a:cxnLst/>
              <a:rect r="r" b="b" t="t" l="l"/>
              <a:pathLst>
                <a:path h="2276761" w="4800292">
                  <a:moveTo>
                    <a:pt x="28143" y="0"/>
                  </a:moveTo>
                  <a:lnTo>
                    <a:pt x="4772149" y="0"/>
                  </a:lnTo>
                  <a:cubicBezTo>
                    <a:pt x="4787692" y="0"/>
                    <a:pt x="4800292" y="12600"/>
                    <a:pt x="4800292" y="28143"/>
                  </a:cubicBezTo>
                  <a:lnTo>
                    <a:pt x="4800292" y="2248619"/>
                  </a:lnTo>
                  <a:cubicBezTo>
                    <a:pt x="4800292" y="2256083"/>
                    <a:pt x="4797327" y="2263241"/>
                    <a:pt x="4792049" y="2268519"/>
                  </a:cubicBezTo>
                  <a:cubicBezTo>
                    <a:pt x="4786772" y="2273796"/>
                    <a:pt x="4779613" y="2276761"/>
                    <a:pt x="4772149" y="2276761"/>
                  </a:cubicBezTo>
                  <a:lnTo>
                    <a:pt x="28143" y="2276761"/>
                  </a:lnTo>
                  <a:cubicBezTo>
                    <a:pt x="20679" y="2276761"/>
                    <a:pt x="13521" y="2273796"/>
                    <a:pt x="8243" y="2268519"/>
                  </a:cubicBezTo>
                  <a:cubicBezTo>
                    <a:pt x="2965" y="2263241"/>
                    <a:pt x="0" y="2256083"/>
                    <a:pt x="0" y="2248619"/>
                  </a:cubicBezTo>
                  <a:lnTo>
                    <a:pt x="0" y="28143"/>
                  </a:lnTo>
                  <a:cubicBezTo>
                    <a:pt x="0" y="20679"/>
                    <a:pt x="2965" y="13521"/>
                    <a:pt x="8243" y="8243"/>
                  </a:cubicBezTo>
                  <a:cubicBezTo>
                    <a:pt x="13521" y="2965"/>
                    <a:pt x="20679" y="0"/>
                    <a:pt x="28143"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6" id="6"/>
            <p:cNvSpPr txBox="true"/>
            <p:nvPr/>
          </p:nvSpPr>
          <p:spPr>
            <a:xfrm>
              <a:off x="0" y="-95250"/>
              <a:ext cx="4800292" cy="237201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7" id="7"/>
          <p:cNvGrpSpPr/>
          <p:nvPr/>
        </p:nvGrpSpPr>
        <p:grpSpPr>
          <a:xfrm rot="0">
            <a:off x="1028700" y="336007"/>
            <a:ext cx="9178325" cy="1290136"/>
            <a:chOff x="0" y="0"/>
            <a:chExt cx="2960236" cy="416101"/>
          </a:xfrm>
        </p:grpSpPr>
        <p:sp>
          <p:nvSpPr>
            <p:cNvPr name="Freeform 8" id="8"/>
            <p:cNvSpPr/>
            <p:nvPr/>
          </p:nvSpPr>
          <p:spPr>
            <a:xfrm flipH="false" flipV="false" rot="0">
              <a:off x="0" y="0"/>
              <a:ext cx="2960236" cy="416101"/>
            </a:xfrm>
            <a:custGeom>
              <a:avLst/>
              <a:gdLst/>
              <a:ahLst/>
              <a:cxnLst/>
              <a:rect r="r" b="b" t="t" l="l"/>
              <a:pathLst>
                <a:path h="416101" w="2960236">
                  <a:moveTo>
                    <a:pt x="32897" y="0"/>
                  </a:moveTo>
                  <a:lnTo>
                    <a:pt x="2927340" y="0"/>
                  </a:lnTo>
                  <a:cubicBezTo>
                    <a:pt x="2945508" y="0"/>
                    <a:pt x="2960236" y="14728"/>
                    <a:pt x="2960236" y="32897"/>
                  </a:cubicBezTo>
                  <a:lnTo>
                    <a:pt x="2960236" y="383204"/>
                  </a:lnTo>
                  <a:cubicBezTo>
                    <a:pt x="2960236" y="401372"/>
                    <a:pt x="2945508" y="416101"/>
                    <a:pt x="2927340" y="416101"/>
                  </a:cubicBezTo>
                  <a:lnTo>
                    <a:pt x="32897" y="416101"/>
                  </a:lnTo>
                  <a:cubicBezTo>
                    <a:pt x="24172" y="416101"/>
                    <a:pt x="15804" y="412635"/>
                    <a:pt x="9635" y="406465"/>
                  </a:cubicBezTo>
                  <a:cubicBezTo>
                    <a:pt x="3466" y="400296"/>
                    <a:pt x="0" y="391929"/>
                    <a:pt x="0" y="383204"/>
                  </a:cubicBezTo>
                  <a:lnTo>
                    <a:pt x="0" y="32897"/>
                  </a:lnTo>
                  <a:cubicBezTo>
                    <a:pt x="0" y="24172"/>
                    <a:pt x="3466" y="15804"/>
                    <a:pt x="9635" y="9635"/>
                  </a:cubicBezTo>
                  <a:cubicBezTo>
                    <a:pt x="15804" y="3466"/>
                    <a:pt x="24172" y="0"/>
                    <a:pt x="32897"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9" id="9"/>
            <p:cNvSpPr txBox="true"/>
            <p:nvPr/>
          </p:nvSpPr>
          <p:spPr>
            <a:xfrm>
              <a:off x="0" y="-95250"/>
              <a:ext cx="2960236" cy="51135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10" id="10"/>
          <p:cNvSpPr txBox="true"/>
          <p:nvPr/>
        </p:nvSpPr>
        <p:spPr>
          <a:xfrm rot="0">
            <a:off x="1419159" y="460375"/>
            <a:ext cx="8069718" cy="936625"/>
          </a:xfrm>
          <a:prstGeom prst="rect">
            <a:avLst/>
          </a:prstGeom>
        </p:spPr>
        <p:txBody>
          <a:bodyPr anchor="t" rtlCol="false" tIns="0" lIns="0" bIns="0" rIns="0">
            <a:spAutoFit/>
          </a:bodyPr>
          <a:lstStyle/>
          <a:p>
            <a:pPr algn="l" marL="0" indent="0" lvl="0">
              <a:lnSpc>
                <a:spcPts val="7699"/>
              </a:lnSpc>
              <a:spcBef>
                <a:spcPct val="0"/>
              </a:spcBef>
            </a:pPr>
            <a:r>
              <a:rPr lang="en-US" sz="5499">
                <a:solidFill>
                  <a:srgbClr val="FFFFFF"/>
                </a:solidFill>
                <a:latin typeface="Montserrat Classic Bold"/>
                <a:ea typeface="Montserrat Classic Bold"/>
                <a:cs typeface="Montserrat Classic Bold"/>
                <a:sym typeface="Montserrat Classic Bold"/>
              </a:rPr>
              <a:t>Final Model Testing</a:t>
            </a:r>
          </a:p>
        </p:txBody>
      </p:sp>
      <p:sp>
        <p:nvSpPr>
          <p:cNvPr name="TextBox 11" id="11"/>
          <p:cNvSpPr txBox="true"/>
          <p:nvPr/>
        </p:nvSpPr>
        <p:spPr>
          <a:xfrm rot="0">
            <a:off x="1527359" y="2345618"/>
            <a:ext cx="12977337" cy="6943725"/>
          </a:xfrm>
          <a:prstGeom prst="rect">
            <a:avLst/>
          </a:prstGeom>
        </p:spPr>
        <p:txBody>
          <a:bodyPr anchor="t" rtlCol="false" tIns="0" lIns="0" bIns="0" rIns="0">
            <a:spAutoFit/>
          </a:bodyPr>
          <a:lstStyle/>
          <a:p>
            <a:pPr algn="l">
              <a:lnSpc>
                <a:spcPts val="3770"/>
              </a:lnSpc>
            </a:pPr>
            <a:r>
              <a:rPr lang="en-US" sz="2600">
                <a:solidFill>
                  <a:srgbClr val="FFFFFF"/>
                </a:solidFill>
                <a:latin typeface="Montserrat Bold"/>
                <a:ea typeface="Montserrat Bold"/>
                <a:cs typeface="Montserrat Bold"/>
                <a:sym typeface="Montserrat Bold"/>
              </a:rPr>
              <a:t>Custom CNN Model Performance:</a:t>
            </a:r>
          </a:p>
          <a:p>
            <a:pPr algn="l" marL="474979" indent="-237490" lvl="1">
              <a:lnSpc>
                <a:spcPts val="3189"/>
              </a:lnSpc>
              <a:buFont typeface="Arial"/>
              <a:buChar char="•"/>
            </a:pPr>
            <a:r>
              <a:rPr lang="en-US" sz="2199">
                <a:solidFill>
                  <a:srgbClr val="FFFFFF"/>
                </a:solidFill>
                <a:latin typeface="Montserrat"/>
                <a:ea typeface="Montserrat"/>
                <a:cs typeface="Montserrat"/>
                <a:sym typeface="Montserrat"/>
              </a:rPr>
              <a:t>On the test dataset, the Custom CNN model achieved:</a:t>
            </a:r>
          </a:p>
          <a:p>
            <a:pPr algn="l" marL="474979" indent="-237490" lvl="1">
              <a:lnSpc>
                <a:spcPts val="3189"/>
              </a:lnSpc>
              <a:buFont typeface="Arial"/>
              <a:buChar char="•"/>
            </a:pPr>
            <a:r>
              <a:rPr lang="en-US" sz="2199">
                <a:solidFill>
                  <a:srgbClr val="FFFFFF"/>
                </a:solidFill>
                <a:latin typeface="Montserrat"/>
                <a:ea typeface="Montserrat"/>
                <a:cs typeface="Montserrat"/>
                <a:sym typeface="Montserrat"/>
              </a:rPr>
              <a:t>Accuracy: 95.52%</a:t>
            </a:r>
          </a:p>
          <a:p>
            <a:pPr algn="l" marL="474979" indent="-237490" lvl="1">
              <a:lnSpc>
                <a:spcPts val="3189"/>
              </a:lnSpc>
              <a:buFont typeface="Arial"/>
              <a:buChar char="•"/>
            </a:pPr>
            <a:r>
              <a:rPr lang="en-US" sz="2199">
                <a:solidFill>
                  <a:srgbClr val="FFFFFF"/>
                </a:solidFill>
                <a:latin typeface="Montserrat"/>
                <a:ea typeface="Montserrat"/>
                <a:cs typeface="Montserrat"/>
                <a:sym typeface="Montserrat"/>
              </a:rPr>
              <a:t>Precision: 95.62%</a:t>
            </a:r>
          </a:p>
          <a:p>
            <a:pPr algn="l" marL="474979" indent="-237490" lvl="1">
              <a:lnSpc>
                <a:spcPts val="3189"/>
              </a:lnSpc>
              <a:buFont typeface="Arial"/>
              <a:buChar char="•"/>
            </a:pPr>
            <a:r>
              <a:rPr lang="en-US" sz="2199">
                <a:solidFill>
                  <a:srgbClr val="FFFFFF"/>
                </a:solidFill>
                <a:latin typeface="Montserrat"/>
                <a:ea typeface="Montserrat"/>
                <a:cs typeface="Montserrat"/>
                <a:sym typeface="Montserrat"/>
              </a:rPr>
              <a:t>Recall: 95.52%</a:t>
            </a:r>
          </a:p>
          <a:p>
            <a:pPr algn="l" marL="474979" indent="-237490" lvl="1">
              <a:lnSpc>
                <a:spcPts val="3189"/>
              </a:lnSpc>
              <a:buFont typeface="Arial"/>
              <a:buChar char="•"/>
            </a:pPr>
            <a:r>
              <a:rPr lang="en-US" sz="2199">
                <a:solidFill>
                  <a:srgbClr val="FFFFFF"/>
                </a:solidFill>
                <a:latin typeface="Montserrat"/>
                <a:ea typeface="Montserrat"/>
                <a:cs typeface="Montserrat"/>
                <a:sym typeface="Montserrat"/>
              </a:rPr>
              <a:t>F1-Score: 95.52%</a:t>
            </a:r>
          </a:p>
          <a:p>
            <a:pPr algn="l" marL="474979" indent="-237490" lvl="1">
              <a:lnSpc>
                <a:spcPts val="3189"/>
              </a:lnSpc>
              <a:buFont typeface="Arial"/>
              <a:buChar char="•"/>
            </a:pPr>
            <a:r>
              <a:rPr lang="en-US" sz="2199">
                <a:solidFill>
                  <a:srgbClr val="FFFFFF"/>
                </a:solidFill>
                <a:latin typeface="Montserrat"/>
                <a:ea typeface="Montserrat"/>
                <a:cs typeface="Montserrat"/>
                <a:sym typeface="Montserrat"/>
              </a:rPr>
              <a:t>These results indicate a strong and consistent performance across different metrics, demonstrating the model's reliability in classifying unseen data.</a:t>
            </a:r>
          </a:p>
          <a:p>
            <a:pPr algn="l">
              <a:lnSpc>
                <a:spcPts val="3256"/>
              </a:lnSpc>
            </a:pPr>
          </a:p>
          <a:p>
            <a:pPr algn="l">
              <a:lnSpc>
                <a:spcPts val="3770"/>
              </a:lnSpc>
            </a:pPr>
            <a:r>
              <a:rPr lang="en-US" sz="2600" strike="noStrike" u="none">
                <a:solidFill>
                  <a:srgbClr val="FFFFFF"/>
                </a:solidFill>
                <a:latin typeface="Montserrat Bold"/>
                <a:ea typeface="Montserrat Bold"/>
                <a:cs typeface="Montserrat Bold"/>
                <a:sym typeface="Montserrat Bold"/>
              </a:rPr>
              <a:t>ResNet-18 Model Performance:</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On the test dataset, the ResNet-18 model achieved:</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Accuracy: 98.80%</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Precision: 98.80%</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Recall: 98.80%</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F1-Score: 98.80%</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These results highlight the superior performance of ResNet-18, confirming its </a:t>
            </a:r>
          </a:p>
          <a:p>
            <a:pPr algn="l">
              <a:lnSpc>
                <a:spcPts val="3189"/>
              </a:lnSpc>
            </a:pPr>
            <a:r>
              <a:rPr lang="en-US" sz="2199" strike="noStrike" u="none">
                <a:solidFill>
                  <a:srgbClr val="FFFFFF"/>
                </a:solidFill>
                <a:latin typeface="Montserrat"/>
                <a:ea typeface="Montserrat"/>
                <a:cs typeface="Montserrat"/>
                <a:sym typeface="Montserrat"/>
              </a:rPr>
              <a:t>       </a:t>
            </a:r>
            <a:r>
              <a:rPr lang="en-US" sz="2199" strike="noStrike" u="none">
                <a:solidFill>
                  <a:srgbClr val="FFFFFF"/>
                </a:solidFill>
                <a:latin typeface="Montserrat"/>
                <a:ea typeface="Montserrat"/>
                <a:cs typeface="Montserrat"/>
                <a:sym typeface="Montserrat"/>
              </a:rPr>
              <a:t>robustness and effectiveness for remote sensing image classification tasks.</a:t>
            </a:r>
          </a:p>
        </p:txBody>
      </p:sp>
      <p:sp>
        <p:nvSpPr>
          <p:cNvPr name="Freeform 12" id="12"/>
          <p:cNvSpPr/>
          <p:nvPr/>
        </p:nvSpPr>
        <p:spPr>
          <a:xfrm flipH="false" flipV="false" rot="0">
            <a:off x="-791886" y="4831830"/>
            <a:ext cx="2211045" cy="3238909"/>
          </a:xfrm>
          <a:custGeom>
            <a:avLst/>
            <a:gdLst/>
            <a:ahLst/>
            <a:cxnLst/>
            <a:rect r="r" b="b" t="t" l="l"/>
            <a:pathLst>
              <a:path h="3238909" w="2211045">
                <a:moveTo>
                  <a:pt x="0" y="0"/>
                </a:moveTo>
                <a:lnTo>
                  <a:pt x="2211045" y="0"/>
                </a:lnTo>
                <a:lnTo>
                  <a:pt x="2211045" y="3238909"/>
                </a:lnTo>
                <a:lnTo>
                  <a:pt x="0" y="3238909"/>
                </a:lnTo>
                <a:lnTo>
                  <a:pt x="0" y="0"/>
                </a:lnTo>
                <a:close/>
              </a:path>
            </a:pathLst>
          </a:custGeom>
          <a:blipFill>
            <a:blip r:embed="rId4"/>
            <a:stretch>
              <a:fillRect l="-185101" t="-125652" r="0" b="0"/>
            </a:stretch>
          </a:blipFill>
        </p:spPr>
      </p:sp>
      <p:sp>
        <p:nvSpPr>
          <p:cNvPr name="Freeform 13" id="13"/>
          <p:cNvSpPr/>
          <p:nvPr/>
        </p:nvSpPr>
        <p:spPr>
          <a:xfrm flipH="false" flipV="false" rot="0">
            <a:off x="13329203" y="5505363"/>
            <a:ext cx="4749805" cy="4890404"/>
          </a:xfrm>
          <a:custGeom>
            <a:avLst/>
            <a:gdLst/>
            <a:ahLst/>
            <a:cxnLst/>
            <a:rect r="r" b="b" t="t" l="l"/>
            <a:pathLst>
              <a:path h="4890404" w="4749805">
                <a:moveTo>
                  <a:pt x="0" y="0"/>
                </a:moveTo>
                <a:lnTo>
                  <a:pt x="4749805" y="0"/>
                </a:lnTo>
                <a:lnTo>
                  <a:pt x="4749805" y="4890404"/>
                </a:lnTo>
                <a:lnTo>
                  <a:pt x="0" y="4890404"/>
                </a:lnTo>
                <a:lnTo>
                  <a:pt x="0" y="0"/>
                </a:lnTo>
                <a:close/>
              </a:path>
            </a:pathLst>
          </a:custGeom>
          <a:blipFill>
            <a:blip r:embed="rId5"/>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842929" y="1142310"/>
            <a:ext cx="16416371" cy="8600349"/>
            <a:chOff x="0" y="0"/>
            <a:chExt cx="4855235" cy="2543602"/>
          </a:xfrm>
        </p:grpSpPr>
        <p:sp>
          <p:nvSpPr>
            <p:cNvPr name="Freeform 4" id="4"/>
            <p:cNvSpPr/>
            <p:nvPr/>
          </p:nvSpPr>
          <p:spPr>
            <a:xfrm flipH="false" flipV="false" rot="0">
              <a:off x="0" y="0"/>
              <a:ext cx="4855235" cy="2543602"/>
            </a:xfrm>
            <a:custGeom>
              <a:avLst/>
              <a:gdLst/>
              <a:ahLst/>
              <a:cxnLst/>
              <a:rect r="r" b="b" t="t" l="l"/>
              <a:pathLst>
                <a:path h="2543602" w="4855235">
                  <a:moveTo>
                    <a:pt x="27824" y="0"/>
                  </a:moveTo>
                  <a:lnTo>
                    <a:pt x="4827411" y="0"/>
                  </a:lnTo>
                  <a:cubicBezTo>
                    <a:pt x="4834790" y="0"/>
                    <a:pt x="4841868" y="2931"/>
                    <a:pt x="4847086" y="8150"/>
                  </a:cubicBezTo>
                  <a:cubicBezTo>
                    <a:pt x="4852303" y="13368"/>
                    <a:pt x="4855235" y="20445"/>
                    <a:pt x="4855235" y="27824"/>
                  </a:cubicBezTo>
                  <a:lnTo>
                    <a:pt x="4855235" y="2515778"/>
                  </a:lnTo>
                  <a:cubicBezTo>
                    <a:pt x="4855235" y="2531145"/>
                    <a:pt x="4842778" y="2543602"/>
                    <a:pt x="4827411" y="2543602"/>
                  </a:cubicBezTo>
                  <a:lnTo>
                    <a:pt x="27824" y="2543602"/>
                  </a:lnTo>
                  <a:cubicBezTo>
                    <a:pt x="12457" y="2543602"/>
                    <a:pt x="0" y="2531145"/>
                    <a:pt x="0" y="2515778"/>
                  </a:cubicBezTo>
                  <a:lnTo>
                    <a:pt x="0" y="27824"/>
                  </a:lnTo>
                  <a:cubicBezTo>
                    <a:pt x="0" y="20445"/>
                    <a:pt x="2931" y="13368"/>
                    <a:pt x="8150" y="8150"/>
                  </a:cubicBezTo>
                  <a:cubicBezTo>
                    <a:pt x="13368" y="2931"/>
                    <a:pt x="20445" y="0"/>
                    <a:pt x="27824"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4855235" cy="2638852"/>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7579650" y="383632"/>
            <a:ext cx="3128699" cy="1290136"/>
            <a:chOff x="0" y="0"/>
            <a:chExt cx="1009083" cy="416101"/>
          </a:xfrm>
        </p:grpSpPr>
        <p:sp>
          <p:nvSpPr>
            <p:cNvPr name="Freeform 7" id="7"/>
            <p:cNvSpPr/>
            <p:nvPr/>
          </p:nvSpPr>
          <p:spPr>
            <a:xfrm flipH="false" flipV="false" rot="0">
              <a:off x="0" y="0"/>
              <a:ext cx="1009082" cy="416101"/>
            </a:xfrm>
            <a:custGeom>
              <a:avLst/>
              <a:gdLst/>
              <a:ahLst/>
              <a:cxnLst/>
              <a:rect r="r" b="b" t="t" l="l"/>
              <a:pathLst>
                <a:path h="416101" w="1009082">
                  <a:moveTo>
                    <a:pt x="96505" y="0"/>
                  </a:moveTo>
                  <a:lnTo>
                    <a:pt x="912578" y="0"/>
                  </a:lnTo>
                  <a:cubicBezTo>
                    <a:pt x="938172" y="0"/>
                    <a:pt x="962719" y="10167"/>
                    <a:pt x="980817" y="28266"/>
                  </a:cubicBezTo>
                  <a:cubicBezTo>
                    <a:pt x="998915" y="46364"/>
                    <a:pt x="1009082" y="70910"/>
                    <a:pt x="1009082" y="96505"/>
                  </a:cubicBezTo>
                  <a:lnTo>
                    <a:pt x="1009082" y="319596"/>
                  </a:lnTo>
                  <a:cubicBezTo>
                    <a:pt x="1009082" y="372894"/>
                    <a:pt x="965876" y="416101"/>
                    <a:pt x="912578" y="416101"/>
                  </a:cubicBezTo>
                  <a:lnTo>
                    <a:pt x="96505" y="416101"/>
                  </a:lnTo>
                  <a:cubicBezTo>
                    <a:pt x="43207" y="416101"/>
                    <a:pt x="0" y="372894"/>
                    <a:pt x="0" y="319596"/>
                  </a:cubicBezTo>
                  <a:lnTo>
                    <a:pt x="0" y="96505"/>
                  </a:lnTo>
                  <a:cubicBezTo>
                    <a:pt x="0" y="43207"/>
                    <a:pt x="43207" y="0"/>
                    <a:pt x="96505"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1009083" cy="51135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9" id="9"/>
          <p:cNvGrpSpPr/>
          <p:nvPr/>
        </p:nvGrpSpPr>
        <p:grpSpPr>
          <a:xfrm rot="0">
            <a:off x="1351959" y="1866001"/>
            <a:ext cx="1490093" cy="149009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sq">
              <a:solidFill>
                <a:srgbClr val="FFFFFF"/>
              </a:solidFill>
              <a:prstDash val="solid"/>
              <a:miter/>
            </a:ln>
          </p:spPr>
        </p:sp>
        <p:sp>
          <p:nvSpPr>
            <p:cNvPr name="TextBox 11" id="11"/>
            <p:cNvSpPr txBox="true"/>
            <p:nvPr/>
          </p:nvSpPr>
          <p:spPr>
            <a:xfrm>
              <a:off x="76200" y="-19050"/>
              <a:ext cx="660400" cy="755650"/>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12" id="12"/>
          <p:cNvSpPr/>
          <p:nvPr/>
        </p:nvSpPr>
        <p:spPr>
          <a:xfrm flipH="false" flipV="false" rot="0">
            <a:off x="-210261" y="3875501"/>
            <a:ext cx="1499518" cy="4354280"/>
          </a:xfrm>
          <a:custGeom>
            <a:avLst/>
            <a:gdLst/>
            <a:ahLst/>
            <a:cxnLst/>
            <a:rect r="r" b="b" t="t" l="l"/>
            <a:pathLst>
              <a:path h="4354280" w="1499518">
                <a:moveTo>
                  <a:pt x="0" y="0"/>
                </a:moveTo>
                <a:lnTo>
                  <a:pt x="1499518" y="0"/>
                </a:lnTo>
                <a:lnTo>
                  <a:pt x="1499518" y="4354280"/>
                </a:lnTo>
                <a:lnTo>
                  <a:pt x="0" y="4354280"/>
                </a:lnTo>
                <a:lnTo>
                  <a:pt x="0" y="0"/>
                </a:lnTo>
                <a:close/>
              </a:path>
            </a:pathLst>
          </a:custGeom>
          <a:blipFill>
            <a:blip r:embed="rId3"/>
            <a:stretch>
              <a:fillRect l="-387760" t="-46386" r="0" b="-42614"/>
            </a:stretch>
          </a:blipFill>
        </p:spPr>
      </p:sp>
      <p:sp>
        <p:nvSpPr>
          <p:cNvPr name="Freeform 13" id="13"/>
          <p:cNvSpPr/>
          <p:nvPr/>
        </p:nvSpPr>
        <p:spPr>
          <a:xfrm flipH="false" flipV="false" rot="-5400000">
            <a:off x="15789926" y="6799569"/>
            <a:ext cx="1315901" cy="5658962"/>
          </a:xfrm>
          <a:custGeom>
            <a:avLst/>
            <a:gdLst/>
            <a:ahLst/>
            <a:cxnLst/>
            <a:rect r="r" b="b" t="t" l="l"/>
            <a:pathLst>
              <a:path h="5658962" w="1315901">
                <a:moveTo>
                  <a:pt x="0" y="0"/>
                </a:moveTo>
                <a:lnTo>
                  <a:pt x="1315901" y="0"/>
                </a:lnTo>
                <a:lnTo>
                  <a:pt x="1315901" y="5658961"/>
                </a:lnTo>
                <a:lnTo>
                  <a:pt x="0" y="5658961"/>
                </a:lnTo>
                <a:lnTo>
                  <a:pt x="0" y="0"/>
                </a:lnTo>
                <a:close/>
              </a:path>
            </a:pathLst>
          </a:custGeom>
          <a:blipFill>
            <a:blip r:embed="rId4"/>
            <a:stretch>
              <a:fillRect l="-455821" t="0" r="0" b="-45425"/>
            </a:stretch>
          </a:blipFill>
        </p:spPr>
      </p:sp>
      <p:grpSp>
        <p:nvGrpSpPr>
          <p:cNvPr name="Group 14" id="14"/>
          <p:cNvGrpSpPr/>
          <p:nvPr/>
        </p:nvGrpSpPr>
        <p:grpSpPr>
          <a:xfrm rot="0">
            <a:off x="1351959" y="6968107"/>
            <a:ext cx="1490093" cy="149009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sq">
              <a:solidFill>
                <a:srgbClr val="FFFFFF"/>
              </a:solidFill>
              <a:prstDash val="solid"/>
              <a:miter/>
            </a:ln>
          </p:spPr>
        </p:sp>
        <p:sp>
          <p:nvSpPr>
            <p:cNvPr name="TextBox 16" id="16"/>
            <p:cNvSpPr txBox="true"/>
            <p:nvPr/>
          </p:nvSpPr>
          <p:spPr>
            <a:xfrm>
              <a:off x="76200" y="-19050"/>
              <a:ext cx="660400" cy="755650"/>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17" id="17"/>
          <p:cNvSpPr/>
          <p:nvPr/>
        </p:nvSpPr>
        <p:spPr>
          <a:xfrm flipH="false" flipV="false" rot="0">
            <a:off x="13427017" y="0"/>
            <a:ext cx="4860983" cy="4287792"/>
          </a:xfrm>
          <a:custGeom>
            <a:avLst/>
            <a:gdLst/>
            <a:ahLst/>
            <a:cxnLst/>
            <a:rect r="r" b="b" t="t" l="l"/>
            <a:pathLst>
              <a:path h="4287792" w="4860983">
                <a:moveTo>
                  <a:pt x="0" y="0"/>
                </a:moveTo>
                <a:lnTo>
                  <a:pt x="4860983" y="0"/>
                </a:lnTo>
                <a:lnTo>
                  <a:pt x="4860983" y="4287792"/>
                </a:lnTo>
                <a:lnTo>
                  <a:pt x="0" y="4287792"/>
                </a:lnTo>
                <a:lnTo>
                  <a:pt x="0" y="0"/>
                </a:lnTo>
                <a:close/>
              </a:path>
            </a:pathLst>
          </a:custGeom>
          <a:blipFill>
            <a:blip r:embed="rId5"/>
            <a:stretch>
              <a:fillRect l="0" t="0" r="0" b="0"/>
            </a:stretch>
          </a:blipFill>
        </p:spPr>
      </p:sp>
      <p:sp>
        <p:nvSpPr>
          <p:cNvPr name="TextBox 18" id="18"/>
          <p:cNvSpPr txBox="true"/>
          <p:nvPr/>
        </p:nvSpPr>
        <p:spPr>
          <a:xfrm rot="0">
            <a:off x="7879197" y="528205"/>
            <a:ext cx="2529606" cy="896216"/>
          </a:xfrm>
          <a:prstGeom prst="rect">
            <a:avLst/>
          </a:prstGeom>
        </p:spPr>
        <p:txBody>
          <a:bodyPr anchor="t" rtlCol="false" tIns="0" lIns="0" bIns="0" rIns="0">
            <a:spAutoFit/>
          </a:bodyPr>
          <a:lstStyle/>
          <a:p>
            <a:pPr algn="ctr" marL="0" indent="0" lvl="0">
              <a:lnSpc>
                <a:spcPts val="7302"/>
              </a:lnSpc>
              <a:spcBef>
                <a:spcPct val="0"/>
              </a:spcBef>
            </a:pPr>
            <a:r>
              <a:rPr lang="en-US" sz="5215" strike="noStrike" u="none">
                <a:solidFill>
                  <a:srgbClr val="FFFFFF"/>
                </a:solidFill>
                <a:latin typeface="Montserrat Classic Bold"/>
                <a:ea typeface="Montserrat Classic Bold"/>
                <a:cs typeface="Montserrat Classic Bold"/>
                <a:sym typeface="Montserrat Classic Bold"/>
              </a:rPr>
              <a:t>Results</a:t>
            </a:r>
          </a:p>
        </p:txBody>
      </p:sp>
      <p:sp>
        <p:nvSpPr>
          <p:cNvPr name="TextBox 19" id="19"/>
          <p:cNvSpPr txBox="true"/>
          <p:nvPr/>
        </p:nvSpPr>
        <p:spPr>
          <a:xfrm rot="0">
            <a:off x="1457254" y="1993712"/>
            <a:ext cx="1182357" cy="1054512"/>
          </a:xfrm>
          <a:prstGeom prst="rect">
            <a:avLst/>
          </a:prstGeom>
        </p:spPr>
        <p:txBody>
          <a:bodyPr anchor="t" rtlCol="false" tIns="0" lIns="0" bIns="0" rIns="0">
            <a:spAutoFit/>
          </a:bodyPr>
          <a:lstStyle/>
          <a:p>
            <a:pPr algn="ctr" marL="0" indent="0" lvl="0">
              <a:lnSpc>
                <a:spcPts val="8552"/>
              </a:lnSpc>
              <a:spcBef>
                <a:spcPct val="0"/>
              </a:spcBef>
            </a:pPr>
            <a:r>
              <a:rPr lang="en-US" sz="6108" strike="noStrike" u="none">
                <a:solidFill>
                  <a:srgbClr val="FFFFFF"/>
                </a:solidFill>
                <a:latin typeface="Montserrat Classic Bold"/>
                <a:ea typeface="Montserrat Classic Bold"/>
                <a:cs typeface="Montserrat Classic Bold"/>
                <a:sym typeface="Montserrat Classic Bold"/>
              </a:rPr>
              <a:t>01</a:t>
            </a:r>
          </a:p>
        </p:txBody>
      </p:sp>
      <p:sp>
        <p:nvSpPr>
          <p:cNvPr name="TextBox 20" id="20"/>
          <p:cNvSpPr txBox="true"/>
          <p:nvPr/>
        </p:nvSpPr>
        <p:spPr>
          <a:xfrm rot="0">
            <a:off x="3044492" y="7293081"/>
            <a:ext cx="8856427" cy="1657350"/>
          </a:xfrm>
          <a:prstGeom prst="rect">
            <a:avLst/>
          </a:prstGeom>
        </p:spPr>
        <p:txBody>
          <a:bodyPr anchor="t" rtlCol="false" tIns="0" lIns="0" bIns="0" rIns="0">
            <a:spAutoFit/>
          </a:bodyPr>
          <a:lstStyle/>
          <a:p>
            <a:pPr algn="l">
              <a:lnSpc>
                <a:spcPts val="3769"/>
              </a:lnSpc>
            </a:pPr>
            <a:r>
              <a:rPr lang="en-US" sz="2599">
                <a:solidFill>
                  <a:srgbClr val="FFFFFF"/>
                </a:solidFill>
                <a:latin typeface="Montserrat Bold"/>
                <a:ea typeface="Montserrat Bold"/>
                <a:cs typeface="Montserrat Bold"/>
                <a:sym typeface="Montserrat Bold"/>
              </a:rPr>
              <a:t>Hyp</a:t>
            </a:r>
            <a:r>
              <a:rPr lang="en-US" sz="2599" strike="noStrike" u="none">
                <a:solidFill>
                  <a:srgbClr val="FFFFFF"/>
                </a:solidFill>
                <a:latin typeface="Montserrat Bold"/>
                <a:ea typeface="Montserrat Bold"/>
                <a:cs typeface="Montserrat Bold"/>
                <a:sym typeface="Montserrat Bold"/>
              </a:rPr>
              <a:t>erparameter Tuning</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Optimal Hyperparameters:</a:t>
            </a:r>
          </a:p>
          <a:p>
            <a:pPr algn="l" marL="949959" indent="-316653" lvl="2">
              <a:lnSpc>
                <a:spcPts val="3189"/>
              </a:lnSpc>
              <a:buFont typeface="Arial"/>
              <a:buChar char="⚬"/>
            </a:pPr>
            <a:r>
              <a:rPr lang="en-US" sz="2199" strike="noStrike" u="none">
                <a:solidFill>
                  <a:srgbClr val="FFFFFF"/>
                </a:solidFill>
                <a:latin typeface="Montserrat"/>
                <a:ea typeface="Montserrat"/>
                <a:cs typeface="Montserrat"/>
                <a:sym typeface="Montserrat"/>
              </a:rPr>
              <a:t>Learning Rate: 0.0005</a:t>
            </a:r>
          </a:p>
          <a:p>
            <a:pPr algn="l" marL="949959" indent="-316653" lvl="2">
              <a:lnSpc>
                <a:spcPts val="3189"/>
              </a:lnSpc>
              <a:buFont typeface="Arial"/>
              <a:buChar char="⚬"/>
            </a:pPr>
            <a:r>
              <a:rPr lang="en-US" sz="2199" strike="noStrike" u="none">
                <a:solidFill>
                  <a:srgbClr val="FFFFFF"/>
                </a:solidFill>
                <a:latin typeface="Montserrat"/>
                <a:ea typeface="Montserrat"/>
                <a:cs typeface="Montserrat"/>
                <a:sym typeface="Montserrat"/>
              </a:rPr>
              <a:t>Batch Size: 64</a:t>
            </a:r>
          </a:p>
        </p:txBody>
      </p:sp>
      <p:sp>
        <p:nvSpPr>
          <p:cNvPr name="TextBox 21" id="21"/>
          <p:cNvSpPr txBox="true"/>
          <p:nvPr/>
        </p:nvSpPr>
        <p:spPr>
          <a:xfrm rot="0">
            <a:off x="1457254" y="7095819"/>
            <a:ext cx="1182357" cy="1054512"/>
          </a:xfrm>
          <a:prstGeom prst="rect">
            <a:avLst/>
          </a:prstGeom>
        </p:spPr>
        <p:txBody>
          <a:bodyPr anchor="t" rtlCol="false" tIns="0" lIns="0" bIns="0" rIns="0">
            <a:spAutoFit/>
          </a:bodyPr>
          <a:lstStyle/>
          <a:p>
            <a:pPr algn="ctr" marL="0" indent="0" lvl="0">
              <a:lnSpc>
                <a:spcPts val="8552"/>
              </a:lnSpc>
              <a:spcBef>
                <a:spcPct val="0"/>
              </a:spcBef>
            </a:pPr>
            <a:r>
              <a:rPr lang="en-US" sz="6108">
                <a:solidFill>
                  <a:srgbClr val="FFFFFF"/>
                </a:solidFill>
                <a:latin typeface="Montserrat Classic Bold"/>
                <a:ea typeface="Montserrat Classic Bold"/>
                <a:cs typeface="Montserrat Classic Bold"/>
                <a:sym typeface="Montserrat Classic Bold"/>
              </a:rPr>
              <a:t>02</a:t>
            </a:r>
          </a:p>
        </p:txBody>
      </p:sp>
      <p:sp>
        <p:nvSpPr>
          <p:cNvPr name="TextBox 22" id="22"/>
          <p:cNvSpPr txBox="true"/>
          <p:nvPr/>
        </p:nvSpPr>
        <p:spPr>
          <a:xfrm rot="0">
            <a:off x="3044492" y="1965760"/>
            <a:ext cx="17308786" cy="5257800"/>
          </a:xfrm>
          <a:prstGeom prst="rect">
            <a:avLst/>
          </a:prstGeom>
        </p:spPr>
        <p:txBody>
          <a:bodyPr anchor="t" rtlCol="false" tIns="0" lIns="0" bIns="0" rIns="0">
            <a:spAutoFit/>
          </a:bodyPr>
          <a:lstStyle/>
          <a:p>
            <a:pPr algn="l">
              <a:lnSpc>
                <a:spcPts val="3770"/>
              </a:lnSpc>
            </a:pPr>
            <a:r>
              <a:rPr lang="en-US" sz="2600">
                <a:solidFill>
                  <a:srgbClr val="FFFFFF"/>
                </a:solidFill>
                <a:latin typeface="Montserrat Bold"/>
                <a:ea typeface="Montserrat Bold"/>
                <a:cs typeface="Montserrat Bold"/>
                <a:sym typeface="Montserrat Bold"/>
              </a:rPr>
              <a:t>Training Perf</a:t>
            </a:r>
            <a:r>
              <a:rPr lang="en-US" sz="2600" strike="noStrike" u="none">
                <a:solidFill>
                  <a:srgbClr val="FFFFFF"/>
                </a:solidFill>
                <a:latin typeface="Montserrat Bold"/>
                <a:ea typeface="Montserrat Bold"/>
                <a:cs typeface="Montserrat Bold"/>
                <a:sym typeface="Montserrat Bold"/>
              </a:rPr>
              <a:t>ormance</a:t>
            </a:r>
          </a:p>
          <a:p>
            <a:pPr algn="l">
              <a:lnSpc>
                <a:spcPts val="3189"/>
              </a:lnSpc>
            </a:pPr>
            <a:r>
              <a:rPr lang="en-US" sz="2199" strike="noStrike" u="none">
                <a:solidFill>
                  <a:srgbClr val="FFFFFF"/>
                </a:solidFill>
                <a:latin typeface="Montserrat"/>
                <a:ea typeface="Montserrat"/>
                <a:cs typeface="Montserrat"/>
                <a:sym typeface="Montserrat"/>
              </a:rPr>
              <a:t>Custom CNN Model:</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Best Configuration:</a:t>
            </a:r>
          </a:p>
          <a:p>
            <a:pPr algn="l" marL="949959" indent="-316653" lvl="2">
              <a:lnSpc>
                <a:spcPts val="3189"/>
              </a:lnSpc>
              <a:buFont typeface="Arial"/>
              <a:buChar char="⚬"/>
            </a:pPr>
            <a:r>
              <a:rPr lang="en-US" sz="2199" strike="noStrike" u="none">
                <a:solidFill>
                  <a:srgbClr val="FFFFFF"/>
                </a:solidFill>
                <a:latin typeface="Montserrat"/>
                <a:ea typeface="Montserrat"/>
                <a:cs typeface="Montserrat"/>
                <a:sym typeface="Montserrat"/>
              </a:rPr>
              <a:t>Learning Rate: 0.0005, Batch Size: 64</a:t>
            </a:r>
          </a:p>
          <a:p>
            <a:pPr algn="l" marL="949959" indent="-316653" lvl="2">
              <a:lnSpc>
                <a:spcPts val="3189"/>
              </a:lnSpc>
              <a:buFont typeface="Arial"/>
              <a:buChar char="⚬"/>
            </a:pPr>
            <a:r>
              <a:rPr lang="en-US" sz="2199" strike="noStrike" u="none">
                <a:solidFill>
                  <a:srgbClr val="FFFFFF"/>
                </a:solidFill>
                <a:latin typeface="Montserrat"/>
                <a:ea typeface="Montserrat"/>
                <a:cs typeface="Montserrat"/>
                <a:sym typeface="Montserrat"/>
              </a:rPr>
              <a:t>Epoch 0: Train Loss: 0.1732, Val Loss: 0.1930, Train Acc: 94.39%, Val Acc: 94.56%</a:t>
            </a:r>
          </a:p>
          <a:p>
            <a:pPr algn="l" marL="949959" indent="-316653" lvl="2">
              <a:lnSpc>
                <a:spcPts val="3189"/>
              </a:lnSpc>
              <a:buFont typeface="Arial"/>
              <a:buChar char="⚬"/>
            </a:pPr>
            <a:r>
              <a:rPr lang="en-US" sz="2199" strike="noStrike" u="none">
                <a:solidFill>
                  <a:srgbClr val="FFFFFF"/>
                </a:solidFill>
                <a:latin typeface="Montserrat"/>
                <a:ea typeface="Montserrat"/>
                <a:cs typeface="Montserrat"/>
                <a:sym typeface="Montserrat"/>
              </a:rPr>
              <a:t>Epoch 9: Train Loss: 0.0571, Val Loss: 0.1540, Train Acc: 98.17%, Val Acc: 95.84%</a:t>
            </a:r>
          </a:p>
          <a:p>
            <a:pPr algn="l">
              <a:lnSpc>
                <a:spcPts val="3189"/>
              </a:lnSpc>
            </a:pPr>
          </a:p>
          <a:p>
            <a:pPr algn="l">
              <a:lnSpc>
                <a:spcPts val="3189"/>
              </a:lnSpc>
            </a:pPr>
            <a:r>
              <a:rPr lang="en-US" sz="2199" strike="noStrike" u="none">
                <a:solidFill>
                  <a:srgbClr val="FFFFFF"/>
                </a:solidFill>
                <a:latin typeface="Montserrat"/>
                <a:ea typeface="Montserrat"/>
                <a:cs typeface="Montserrat"/>
                <a:sym typeface="Montserrat"/>
              </a:rPr>
              <a:t>ResNet-18 Model:</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Best Configuration:</a:t>
            </a:r>
          </a:p>
          <a:p>
            <a:pPr algn="l" marL="949959" indent="-316653" lvl="2">
              <a:lnSpc>
                <a:spcPts val="3189"/>
              </a:lnSpc>
              <a:buFont typeface="Arial"/>
              <a:buChar char="⚬"/>
            </a:pPr>
            <a:r>
              <a:rPr lang="en-US" sz="2199" strike="noStrike" u="none">
                <a:solidFill>
                  <a:srgbClr val="FFFFFF"/>
                </a:solidFill>
                <a:latin typeface="Montserrat"/>
                <a:ea typeface="Montserrat"/>
                <a:cs typeface="Montserrat"/>
                <a:sym typeface="Montserrat"/>
              </a:rPr>
              <a:t>Learning Rate: 0.0005, Batch Size: 64</a:t>
            </a:r>
          </a:p>
          <a:p>
            <a:pPr algn="l" marL="949959" indent="-316653" lvl="2">
              <a:lnSpc>
                <a:spcPts val="3189"/>
              </a:lnSpc>
              <a:buFont typeface="Arial"/>
              <a:buChar char="⚬"/>
            </a:pPr>
            <a:r>
              <a:rPr lang="en-US" sz="2199" strike="noStrike" u="none">
                <a:solidFill>
                  <a:srgbClr val="FFFFFF"/>
                </a:solidFill>
                <a:latin typeface="Montserrat"/>
                <a:ea typeface="Montserrat"/>
                <a:cs typeface="Montserrat"/>
                <a:sym typeface="Montserrat"/>
              </a:rPr>
              <a:t>Epoch 0: Train Loss: 0.0467, Val Loss: 0.0464, Train Acc: 98.52%, Val Acc: 98.48%</a:t>
            </a:r>
          </a:p>
          <a:p>
            <a:pPr algn="l" marL="949959" indent="-316653" lvl="2">
              <a:lnSpc>
                <a:spcPts val="3189"/>
              </a:lnSpc>
              <a:buFont typeface="Arial"/>
              <a:buChar char="⚬"/>
            </a:pPr>
            <a:r>
              <a:rPr lang="en-US" sz="2199" strike="noStrike" u="none">
                <a:solidFill>
                  <a:srgbClr val="FFFFFF"/>
                </a:solidFill>
                <a:latin typeface="Montserrat"/>
                <a:ea typeface="Montserrat"/>
                <a:cs typeface="Montserrat"/>
                <a:sym typeface="Montserrat"/>
              </a:rPr>
              <a:t>Epoch 9: Train Loss: 0.0067, Val Loss: 0.0300, Train Acc: 99.76%, Val Acc: 99.44%</a:t>
            </a:r>
          </a:p>
          <a:p>
            <a:pPr algn="l">
              <a:lnSpc>
                <a:spcPts val="318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842929" y="1142310"/>
            <a:ext cx="16416371" cy="8600349"/>
            <a:chOff x="0" y="0"/>
            <a:chExt cx="4855235" cy="2543602"/>
          </a:xfrm>
        </p:grpSpPr>
        <p:sp>
          <p:nvSpPr>
            <p:cNvPr name="Freeform 4" id="4"/>
            <p:cNvSpPr/>
            <p:nvPr/>
          </p:nvSpPr>
          <p:spPr>
            <a:xfrm flipH="false" flipV="false" rot="0">
              <a:off x="0" y="0"/>
              <a:ext cx="4855235" cy="2543602"/>
            </a:xfrm>
            <a:custGeom>
              <a:avLst/>
              <a:gdLst/>
              <a:ahLst/>
              <a:cxnLst/>
              <a:rect r="r" b="b" t="t" l="l"/>
              <a:pathLst>
                <a:path h="2543602" w="4855235">
                  <a:moveTo>
                    <a:pt x="27824" y="0"/>
                  </a:moveTo>
                  <a:lnTo>
                    <a:pt x="4827411" y="0"/>
                  </a:lnTo>
                  <a:cubicBezTo>
                    <a:pt x="4834790" y="0"/>
                    <a:pt x="4841868" y="2931"/>
                    <a:pt x="4847086" y="8150"/>
                  </a:cubicBezTo>
                  <a:cubicBezTo>
                    <a:pt x="4852303" y="13368"/>
                    <a:pt x="4855235" y="20445"/>
                    <a:pt x="4855235" y="27824"/>
                  </a:cubicBezTo>
                  <a:lnTo>
                    <a:pt x="4855235" y="2515778"/>
                  </a:lnTo>
                  <a:cubicBezTo>
                    <a:pt x="4855235" y="2531145"/>
                    <a:pt x="4842778" y="2543602"/>
                    <a:pt x="4827411" y="2543602"/>
                  </a:cubicBezTo>
                  <a:lnTo>
                    <a:pt x="27824" y="2543602"/>
                  </a:lnTo>
                  <a:cubicBezTo>
                    <a:pt x="12457" y="2543602"/>
                    <a:pt x="0" y="2531145"/>
                    <a:pt x="0" y="2515778"/>
                  </a:cubicBezTo>
                  <a:lnTo>
                    <a:pt x="0" y="27824"/>
                  </a:lnTo>
                  <a:cubicBezTo>
                    <a:pt x="0" y="20445"/>
                    <a:pt x="2931" y="13368"/>
                    <a:pt x="8150" y="8150"/>
                  </a:cubicBezTo>
                  <a:cubicBezTo>
                    <a:pt x="13368" y="2931"/>
                    <a:pt x="20445" y="0"/>
                    <a:pt x="27824"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4855235" cy="2638852"/>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7579650" y="383632"/>
            <a:ext cx="3128699" cy="1290136"/>
            <a:chOff x="0" y="0"/>
            <a:chExt cx="1009083" cy="416101"/>
          </a:xfrm>
        </p:grpSpPr>
        <p:sp>
          <p:nvSpPr>
            <p:cNvPr name="Freeform 7" id="7"/>
            <p:cNvSpPr/>
            <p:nvPr/>
          </p:nvSpPr>
          <p:spPr>
            <a:xfrm flipH="false" flipV="false" rot="0">
              <a:off x="0" y="0"/>
              <a:ext cx="1009082" cy="416101"/>
            </a:xfrm>
            <a:custGeom>
              <a:avLst/>
              <a:gdLst/>
              <a:ahLst/>
              <a:cxnLst/>
              <a:rect r="r" b="b" t="t" l="l"/>
              <a:pathLst>
                <a:path h="416101" w="1009082">
                  <a:moveTo>
                    <a:pt x="96505" y="0"/>
                  </a:moveTo>
                  <a:lnTo>
                    <a:pt x="912578" y="0"/>
                  </a:lnTo>
                  <a:cubicBezTo>
                    <a:pt x="938172" y="0"/>
                    <a:pt x="962719" y="10167"/>
                    <a:pt x="980817" y="28266"/>
                  </a:cubicBezTo>
                  <a:cubicBezTo>
                    <a:pt x="998915" y="46364"/>
                    <a:pt x="1009082" y="70910"/>
                    <a:pt x="1009082" y="96505"/>
                  </a:cubicBezTo>
                  <a:lnTo>
                    <a:pt x="1009082" y="319596"/>
                  </a:lnTo>
                  <a:cubicBezTo>
                    <a:pt x="1009082" y="372894"/>
                    <a:pt x="965876" y="416101"/>
                    <a:pt x="912578" y="416101"/>
                  </a:cubicBezTo>
                  <a:lnTo>
                    <a:pt x="96505" y="416101"/>
                  </a:lnTo>
                  <a:cubicBezTo>
                    <a:pt x="43207" y="416101"/>
                    <a:pt x="0" y="372894"/>
                    <a:pt x="0" y="319596"/>
                  </a:cubicBezTo>
                  <a:lnTo>
                    <a:pt x="0" y="96505"/>
                  </a:lnTo>
                  <a:cubicBezTo>
                    <a:pt x="0" y="43207"/>
                    <a:pt x="43207" y="0"/>
                    <a:pt x="96505"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1009083" cy="51135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9" id="9"/>
          <p:cNvGrpSpPr/>
          <p:nvPr/>
        </p:nvGrpSpPr>
        <p:grpSpPr>
          <a:xfrm rot="0">
            <a:off x="1351959" y="1866001"/>
            <a:ext cx="1490093" cy="149009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sq">
              <a:solidFill>
                <a:srgbClr val="FFFFFF"/>
              </a:solidFill>
              <a:prstDash val="solid"/>
              <a:miter/>
            </a:ln>
          </p:spPr>
        </p:sp>
        <p:sp>
          <p:nvSpPr>
            <p:cNvPr name="TextBox 11" id="11"/>
            <p:cNvSpPr txBox="true"/>
            <p:nvPr/>
          </p:nvSpPr>
          <p:spPr>
            <a:xfrm>
              <a:off x="76200" y="-19050"/>
              <a:ext cx="660400" cy="755650"/>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12" id="12"/>
          <p:cNvSpPr/>
          <p:nvPr/>
        </p:nvSpPr>
        <p:spPr>
          <a:xfrm flipH="false" flipV="false" rot="0">
            <a:off x="-210261" y="3875501"/>
            <a:ext cx="1499518" cy="4354280"/>
          </a:xfrm>
          <a:custGeom>
            <a:avLst/>
            <a:gdLst/>
            <a:ahLst/>
            <a:cxnLst/>
            <a:rect r="r" b="b" t="t" l="l"/>
            <a:pathLst>
              <a:path h="4354280" w="1499518">
                <a:moveTo>
                  <a:pt x="0" y="0"/>
                </a:moveTo>
                <a:lnTo>
                  <a:pt x="1499518" y="0"/>
                </a:lnTo>
                <a:lnTo>
                  <a:pt x="1499518" y="4354280"/>
                </a:lnTo>
                <a:lnTo>
                  <a:pt x="0" y="4354280"/>
                </a:lnTo>
                <a:lnTo>
                  <a:pt x="0" y="0"/>
                </a:lnTo>
                <a:close/>
              </a:path>
            </a:pathLst>
          </a:custGeom>
          <a:blipFill>
            <a:blip r:embed="rId3"/>
            <a:stretch>
              <a:fillRect l="-387760" t="-46386" r="0" b="-42614"/>
            </a:stretch>
          </a:blipFill>
        </p:spPr>
      </p:sp>
      <p:sp>
        <p:nvSpPr>
          <p:cNvPr name="Freeform 13" id="13"/>
          <p:cNvSpPr/>
          <p:nvPr/>
        </p:nvSpPr>
        <p:spPr>
          <a:xfrm flipH="false" flipV="false" rot="-5400000">
            <a:off x="15789926" y="6799569"/>
            <a:ext cx="1315901" cy="5658962"/>
          </a:xfrm>
          <a:custGeom>
            <a:avLst/>
            <a:gdLst/>
            <a:ahLst/>
            <a:cxnLst/>
            <a:rect r="r" b="b" t="t" l="l"/>
            <a:pathLst>
              <a:path h="5658962" w="1315901">
                <a:moveTo>
                  <a:pt x="0" y="0"/>
                </a:moveTo>
                <a:lnTo>
                  <a:pt x="1315901" y="0"/>
                </a:lnTo>
                <a:lnTo>
                  <a:pt x="1315901" y="5658961"/>
                </a:lnTo>
                <a:lnTo>
                  <a:pt x="0" y="5658961"/>
                </a:lnTo>
                <a:lnTo>
                  <a:pt x="0" y="0"/>
                </a:lnTo>
                <a:close/>
              </a:path>
            </a:pathLst>
          </a:custGeom>
          <a:blipFill>
            <a:blip r:embed="rId4"/>
            <a:stretch>
              <a:fillRect l="-455821" t="0" r="0" b="-45425"/>
            </a:stretch>
          </a:blipFill>
        </p:spPr>
      </p:sp>
      <p:grpSp>
        <p:nvGrpSpPr>
          <p:cNvPr name="Group 14" id="14"/>
          <p:cNvGrpSpPr/>
          <p:nvPr/>
        </p:nvGrpSpPr>
        <p:grpSpPr>
          <a:xfrm rot="0">
            <a:off x="1351959" y="5442485"/>
            <a:ext cx="1490093" cy="149009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sq">
              <a:solidFill>
                <a:srgbClr val="FFFFFF"/>
              </a:solidFill>
              <a:prstDash val="solid"/>
              <a:miter/>
            </a:ln>
          </p:spPr>
        </p:sp>
        <p:sp>
          <p:nvSpPr>
            <p:cNvPr name="TextBox 16" id="16"/>
            <p:cNvSpPr txBox="true"/>
            <p:nvPr/>
          </p:nvSpPr>
          <p:spPr>
            <a:xfrm>
              <a:off x="76200" y="-19050"/>
              <a:ext cx="660400" cy="755650"/>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17" id="17"/>
          <p:cNvSpPr/>
          <p:nvPr/>
        </p:nvSpPr>
        <p:spPr>
          <a:xfrm flipH="false" flipV="false" rot="0">
            <a:off x="13427017" y="0"/>
            <a:ext cx="4860983" cy="4287792"/>
          </a:xfrm>
          <a:custGeom>
            <a:avLst/>
            <a:gdLst/>
            <a:ahLst/>
            <a:cxnLst/>
            <a:rect r="r" b="b" t="t" l="l"/>
            <a:pathLst>
              <a:path h="4287792" w="4860983">
                <a:moveTo>
                  <a:pt x="0" y="0"/>
                </a:moveTo>
                <a:lnTo>
                  <a:pt x="4860983" y="0"/>
                </a:lnTo>
                <a:lnTo>
                  <a:pt x="4860983" y="4287792"/>
                </a:lnTo>
                <a:lnTo>
                  <a:pt x="0" y="4287792"/>
                </a:lnTo>
                <a:lnTo>
                  <a:pt x="0" y="0"/>
                </a:lnTo>
                <a:close/>
              </a:path>
            </a:pathLst>
          </a:custGeom>
          <a:blipFill>
            <a:blip r:embed="rId5"/>
            <a:stretch>
              <a:fillRect l="0" t="0" r="0" b="0"/>
            </a:stretch>
          </a:blipFill>
        </p:spPr>
      </p:sp>
      <p:sp>
        <p:nvSpPr>
          <p:cNvPr name="TextBox 18" id="18"/>
          <p:cNvSpPr txBox="true"/>
          <p:nvPr/>
        </p:nvSpPr>
        <p:spPr>
          <a:xfrm rot="0">
            <a:off x="7879197" y="528205"/>
            <a:ext cx="2529606" cy="896216"/>
          </a:xfrm>
          <a:prstGeom prst="rect">
            <a:avLst/>
          </a:prstGeom>
        </p:spPr>
        <p:txBody>
          <a:bodyPr anchor="t" rtlCol="false" tIns="0" lIns="0" bIns="0" rIns="0">
            <a:spAutoFit/>
          </a:bodyPr>
          <a:lstStyle/>
          <a:p>
            <a:pPr algn="ctr" marL="0" indent="0" lvl="0">
              <a:lnSpc>
                <a:spcPts val="7302"/>
              </a:lnSpc>
              <a:spcBef>
                <a:spcPct val="0"/>
              </a:spcBef>
            </a:pPr>
            <a:r>
              <a:rPr lang="en-US" sz="5215" strike="noStrike" u="none">
                <a:solidFill>
                  <a:srgbClr val="FFFFFF"/>
                </a:solidFill>
                <a:latin typeface="Montserrat Classic Bold"/>
                <a:ea typeface="Montserrat Classic Bold"/>
                <a:cs typeface="Montserrat Classic Bold"/>
                <a:sym typeface="Montserrat Classic Bold"/>
              </a:rPr>
              <a:t>Results</a:t>
            </a:r>
          </a:p>
        </p:txBody>
      </p:sp>
      <p:sp>
        <p:nvSpPr>
          <p:cNvPr name="TextBox 19" id="19"/>
          <p:cNvSpPr txBox="true"/>
          <p:nvPr/>
        </p:nvSpPr>
        <p:spPr>
          <a:xfrm rot="0">
            <a:off x="1457254" y="1993712"/>
            <a:ext cx="1182357" cy="1054512"/>
          </a:xfrm>
          <a:prstGeom prst="rect">
            <a:avLst/>
          </a:prstGeom>
        </p:spPr>
        <p:txBody>
          <a:bodyPr anchor="t" rtlCol="false" tIns="0" lIns="0" bIns="0" rIns="0">
            <a:spAutoFit/>
          </a:bodyPr>
          <a:lstStyle/>
          <a:p>
            <a:pPr algn="ctr" marL="0" indent="0" lvl="0">
              <a:lnSpc>
                <a:spcPts val="8552"/>
              </a:lnSpc>
              <a:spcBef>
                <a:spcPct val="0"/>
              </a:spcBef>
            </a:pPr>
            <a:r>
              <a:rPr lang="en-US" sz="6108" strike="noStrike" u="none">
                <a:solidFill>
                  <a:srgbClr val="FFFFFF"/>
                </a:solidFill>
                <a:latin typeface="Montserrat Classic Bold"/>
                <a:ea typeface="Montserrat Classic Bold"/>
                <a:cs typeface="Montserrat Classic Bold"/>
                <a:sym typeface="Montserrat Classic Bold"/>
              </a:rPr>
              <a:t>03</a:t>
            </a:r>
          </a:p>
        </p:txBody>
      </p:sp>
      <p:sp>
        <p:nvSpPr>
          <p:cNvPr name="TextBox 20" id="20"/>
          <p:cNvSpPr txBox="true"/>
          <p:nvPr/>
        </p:nvSpPr>
        <p:spPr>
          <a:xfrm rot="0">
            <a:off x="3044492" y="5636871"/>
            <a:ext cx="8856427" cy="3257550"/>
          </a:xfrm>
          <a:prstGeom prst="rect">
            <a:avLst/>
          </a:prstGeom>
        </p:spPr>
        <p:txBody>
          <a:bodyPr anchor="t" rtlCol="false" tIns="0" lIns="0" bIns="0" rIns="0">
            <a:spAutoFit/>
          </a:bodyPr>
          <a:lstStyle/>
          <a:p>
            <a:pPr algn="l">
              <a:lnSpc>
                <a:spcPts val="3769"/>
              </a:lnSpc>
            </a:pPr>
            <a:r>
              <a:rPr lang="en-US" sz="2599">
                <a:solidFill>
                  <a:srgbClr val="FFFFFF"/>
                </a:solidFill>
                <a:latin typeface="Montserrat Bold"/>
                <a:ea typeface="Montserrat Bold"/>
                <a:cs typeface="Montserrat Bold"/>
                <a:sym typeface="Montserrat Bold"/>
              </a:rPr>
              <a:t>Test Performance</a:t>
            </a:r>
          </a:p>
          <a:p>
            <a:pPr algn="l">
              <a:lnSpc>
                <a:spcPts val="3189"/>
              </a:lnSpc>
            </a:pPr>
            <a:r>
              <a:rPr lang="en-US" sz="2199" strike="noStrike" u="none">
                <a:solidFill>
                  <a:srgbClr val="FFFFFF"/>
                </a:solidFill>
                <a:latin typeface="Montserrat"/>
                <a:ea typeface="Montserrat"/>
                <a:cs typeface="Montserrat"/>
                <a:sym typeface="Montserrat"/>
              </a:rPr>
              <a:t>Custom CNN:</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Accuracy: 95.52%, Precision: 95.62%, Recall: 95.52%, F1-Score: 95.52%</a:t>
            </a:r>
          </a:p>
          <a:p>
            <a:pPr algn="l">
              <a:lnSpc>
                <a:spcPts val="3189"/>
              </a:lnSpc>
            </a:pPr>
          </a:p>
          <a:p>
            <a:pPr algn="l">
              <a:lnSpc>
                <a:spcPts val="3189"/>
              </a:lnSpc>
            </a:pPr>
            <a:r>
              <a:rPr lang="en-US" sz="2199" strike="noStrike" u="none">
                <a:solidFill>
                  <a:srgbClr val="FFFFFF"/>
                </a:solidFill>
                <a:latin typeface="Montserrat"/>
                <a:ea typeface="Montserrat"/>
                <a:cs typeface="Montserrat"/>
                <a:sym typeface="Montserrat"/>
              </a:rPr>
              <a:t>ResNet-18:</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Accuracy: 98.80%, Precision: 98.80%, Recall: 98.80%, F1-Score: 98.80%</a:t>
            </a:r>
          </a:p>
        </p:txBody>
      </p:sp>
      <p:sp>
        <p:nvSpPr>
          <p:cNvPr name="TextBox 21" id="21"/>
          <p:cNvSpPr txBox="true"/>
          <p:nvPr/>
        </p:nvSpPr>
        <p:spPr>
          <a:xfrm rot="0">
            <a:off x="1457254" y="5570196"/>
            <a:ext cx="1182357" cy="1054512"/>
          </a:xfrm>
          <a:prstGeom prst="rect">
            <a:avLst/>
          </a:prstGeom>
        </p:spPr>
        <p:txBody>
          <a:bodyPr anchor="t" rtlCol="false" tIns="0" lIns="0" bIns="0" rIns="0">
            <a:spAutoFit/>
          </a:bodyPr>
          <a:lstStyle/>
          <a:p>
            <a:pPr algn="ctr" marL="0" indent="0" lvl="0">
              <a:lnSpc>
                <a:spcPts val="8552"/>
              </a:lnSpc>
              <a:spcBef>
                <a:spcPct val="0"/>
              </a:spcBef>
            </a:pPr>
            <a:r>
              <a:rPr lang="en-US" sz="6108">
                <a:solidFill>
                  <a:srgbClr val="FFFFFF"/>
                </a:solidFill>
                <a:latin typeface="Montserrat Classic Bold"/>
                <a:ea typeface="Montserrat Classic Bold"/>
                <a:cs typeface="Montserrat Classic Bold"/>
                <a:sym typeface="Montserrat Classic Bold"/>
              </a:rPr>
              <a:t>04</a:t>
            </a:r>
          </a:p>
        </p:txBody>
      </p:sp>
      <p:sp>
        <p:nvSpPr>
          <p:cNvPr name="TextBox 22" id="22"/>
          <p:cNvSpPr txBox="true"/>
          <p:nvPr/>
        </p:nvSpPr>
        <p:spPr>
          <a:xfrm rot="0">
            <a:off x="3044492" y="2060387"/>
            <a:ext cx="17308786" cy="2857500"/>
          </a:xfrm>
          <a:prstGeom prst="rect">
            <a:avLst/>
          </a:prstGeom>
        </p:spPr>
        <p:txBody>
          <a:bodyPr anchor="t" rtlCol="false" tIns="0" lIns="0" bIns="0" rIns="0">
            <a:spAutoFit/>
          </a:bodyPr>
          <a:lstStyle/>
          <a:p>
            <a:pPr algn="l">
              <a:lnSpc>
                <a:spcPts val="3770"/>
              </a:lnSpc>
            </a:pPr>
            <a:r>
              <a:rPr lang="en-US" sz="2600">
                <a:solidFill>
                  <a:srgbClr val="FFFFFF"/>
                </a:solidFill>
                <a:latin typeface="Montserrat Bold"/>
                <a:ea typeface="Montserrat Bold"/>
                <a:cs typeface="Montserrat Bold"/>
                <a:sym typeface="Montserrat Bold"/>
              </a:rPr>
              <a:t>Validation Performance</a:t>
            </a:r>
          </a:p>
          <a:p>
            <a:pPr algn="l">
              <a:lnSpc>
                <a:spcPts val="3189"/>
              </a:lnSpc>
            </a:pPr>
            <a:r>
              <a:rPr lang="en-US" sz="2199" strike="noStrike" u="none">
                <a:solidFill>
                  <a:srgbClr val="FFFFFF"/>
                </a:solidFill>
                <a:latin typeface="Montserrat"/>
                <a:ea typeface="Montserrat"/>
                <a:cs typeface="Montserrat"/>
                <a:sym typeface="Montserrat"/>
              </a:rPr>
              <a:t>Custom CNN:</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A</a:t>
            </a:r>
            <a:r>
              <a:rPr lang="en-US" sz="2199" strike="noStrike" u="none">
                <a:solidFill>
                  <a:srgbClr val="FFFFFF"/>
                </a:solidFill>
                <a:latin typeface="Montserrat"/>
                <a:ea typeface="Montserrat"/>
                <a:cs typeface="Montserrat"/>
                <a:sym typeface="Montserrat"/>
              </a:rPr>
              <a:t>cc: 96.24%, Precision: 96.23%, Recall: 96.24%, F1-Score: 96.21%</a:t>
            </a:r>
          </a:p>
          <a:p>
            <a:pPr algn="l">
              <a:lnSpc>
                <a:spcPts val="3189"/>
              </a:lnSpc>
            </a:pPr>
          </a:p>
          <a:p>
            <a:pPr algn="l">
              <a:lnSpc>
                <a:spcPts val="3189"/>
              </a:lnSpc>
            </a:pPr>
            <a:r>
              <a:rPr lang="en-US" sz="2199" strike="noStrike" u="none">
                <a:solidFill>
                  <a:srgbClr val="FFFFFF"/>
                </a:solidFill>
                <a:latin typeface="Montserrat"/>
                <a:ea typeface="Montserrat"/>
                <a:cs typeface="Montserrat"/>
                <a:sym typeface="Montserrat"/>
              </a:rPr>
              <a:t>ResNet-18:</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Acc: 99.12%, Precision: 99.13%, Recall: 99.12%, F1-Score: 99.12%</a:t>
            </a:r>
          </a:p>
          <a:p>
            <a:pPr algn="l">
              <a:lnSpc>
                <a:spcPts val="318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842929" y="1142310"/>
            <a:ext cx="16416371" cy="8600349"/>
            <a:chOff x="0" y="0"/>
            <a:chExt cx="4855235" cy="2543602"/>
          </a:xfrm>
        </p:grpSpPr>
        <p:sp>
          <p:nvSpPr>
            <p:cNvPr name="Freeform 4" id="4"/>
            <p:cNvSpPr/>
            <p:nvPr/>
          </p:nvSpPr>
          <p:spPr>
            <a:xfrm flipH="false" flipV="false" rot="0">
              <a:off x="0" y="0"/>
              <a:ext cx="4855235" cy="2543602"/>
            </a:xfrm>
            <a:custGeom>
              <a:avLst/>
              <a:gdLst/>
              <a:ahLst/>
              <a:cxnLst/>
              <a:rect r="r" b="b" t="t" l="l"/>
              <a:pathLst>
                <a:path h="2543602" w="4855235">
                  <a:moveTo>
                    <a:pt x="27824" y="0"/>
                  </a:moveTo>
                  <a:lnTo>
                    <a:pt x="4827411" y="0"/>
                  </a:lnTo>
                  <a:cubicBezTo>
                    <a:pt x="4834790" y="0"/>
                    <a:pt x="4841868" y="2931"/>
                    <a:pt x="4847086" y="8150"/>
                  </a:cubicBezTo>
                  <a:cubicBezTo>
                    <a:pt x="4852303" y="13368"/>
                    <a:pt x="4855235" y="20445"/>
                    <a:pt x="4855235" y="27824"/>
                  </a:cubicBezTo>
                  <a:lnTo>
                    <a:pt x="4855235" y="2515778"/>
                  </a:lnTo>
                  <a:cubicBezTo>
                    <a:pt x="4855235" y="2531145"/>
                    <a:pt x="4842778" y="2543602"/>
                    <a:pt x="4827411" y="2543602"/>
                  </a:cubicBezTo>
                  <a:lnTo>
                    <a:pt x="27824" y="2543602"/>
                  </a:lnTo>
                  <a:cubicBezTo>
                    <a:pt x="12457" y="2543602"/>
                    <a:pt x="0" y="2531145"/>
                    <a:pt x="0" y="2515778"/>
                  </a:cubicBezTo>
                  <a:lnTo>
                    <a:pt x="0" y="27824"/>
                  </a:lnTo>
                  <a:cubicBezTo>
                    <a:pt x="0" y="20445"/>
                    <a:pt x="2931" y="13368"/>
                    <a:pt x="8150" y="8150"/>
                  </a:cubicBezTo>
                  <a:cubicBezTo>
                    <a:pt x="13368" y="2931"/>
                    <a:pt x="20445" y="0"/>
                    <a:pt x="27824"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4855235" cy="2638852"/>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7579650" y="383632"/>
            <a:ext cx="3128699" cy="1290136"/>
            <a:chOff x="0" y="0"/>
            <a:chExt cx="1009083" cy="416101"/>
          </a:xfrm>
        </p:grpSpPr>
        <p:sp>
          <p:nvSpPr>
            <p:cNvPr name="Freeform 7" id="7"/>
            <p:cNvSpPr/>
            <p:nvPr/>
          </p:nvSpPr>
          <p:spPr>
            <a:xfrm flipH="false" flipV="false" rot="0">
              <a:off x="0" y="0"/>
              <a:ext cx="1009082" cy="416101"/>
            </a:xfrm>
            <a:custGeom>
              <a:avLst/>
              <a:gdLst/>
              <a:ahLst/>
              <a:cxnLst/>
              <a:rect r="r" b="b" t="t" l="l"/>
              <a:pathLst>
                <a:path h="416101" w="1009082">
                  <a:moveTo>
                    <a:pt x="96505" y="0"/>
                  </a:moveTo>
                  <a:lnTo>
                    <a:pt x="912578" y="0"/>
                  </a:lnTo>
                  <a:cubicBezTo>
                    <a:pt x="938172" y="0"/>
                    <a:pt x="962719" y="10167"/>
                    <a:pt x="980817" y="28266"/>
                  </a:cubicBezTo>
                  <a:cubicBezTo>
                    <a:pt x="998915" y="46364"/>
                    <a:pt x="1009082" y="70910"/>
                    <a:pt x="1009082" y="96505"/>
                  </a:cubicBezTo>
                  <a:lnTo>
                    <a:pt x="1009082" y="319596"/>
                  </a:lnTo>
                  <a:cubicBezTo>
                    <a:pt x="1009082" y="372894"/>
                    <a:pt x="965876" y="416101"/>
                    <a:pt x="912578" y="416101"/>
                  </a:cubicBezTo>
                  <a:lnTo>
                    <a:pt x="96505" y="416101"/>
                  </a:lnTo>
                  <a:cubicBezTo>
                    <a:pt x="43207" y="416101"/>
                    <a:pt x="0" y="372894"/>
                    <a:pt x="0" y="319596"/>
                  </a:cubicBezTo>
                  <a:lnTo>
                    <a:pt x="0" y="96505"/>
                  </a:lnTo>
                  <a:cubicBezTo>
                    <a:pt x="0" y="43207"/>
                    <a:pt x="43207" y="0"/>
                    <a:pt x="96505"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1009083" cy="51135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9" id="9"/>
          <p:cNvGrpSpPr/>
          <p:nvPr/>
        </p:nvGrpSpPr>
        <p:grpSpPr>
          <a:xfrm rot="0">
            <a:off x="1351959" y="1866001"/>
            <a:ext cx="1490093" cy="149009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sq">
              <a:solidFill>
                <a:srgbClr val="FFFFFF"/>
              </a:solidFill>
              <a:prstDash val="solid"/>
              <a:miter/>
            </a:ln>
          </p:spPr>
        </p:sp>
        <p:sp>
          <p:nvSpPr>
            <p:cNvPr name="TextBox 11" id="11"/>
            <p:cNvSpPr txBox="true"/>
            <p:nvPr/>
          </p:nvSpPr>
          <p:spPr>
            <a:xfrm>
              <a:off x="76200" y="-19050"/>
              <a:ext cx="660400" cy="755650"/>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12" id="12"/>
          <p:cNvSpPr/>
          <p:nvPr/>
        </p:nvSpPr>
        <p:spPr>
          <a:xfrm flipH="false" flipV="false" rot="0">
            <a:off x="-210261" y="3875501"/>
            <a:ext cx="1499518" cy="4354280"/>
          </a:xfrm>
          <a:custGeom>
            <a:avLst/>
            <a:gdLst/>
            <a:ahLst/>
            <a:cxnLst/>
            <a:rect r="r" b="b" t="t" l="l"/>
            <a:pathLst>
              <a:path h="4354280" w="1499518">
                <a:moveTo>
                  <a:pt x="0" y="0"/>
                </a:moveTo>
                <a:lnTo>
                  <a:pt x="1499518" y="0"/>
                </a:lnTo>
                <a:lnTo>
                  <a:pt x="1499518" y="4354280"/>
                </a:lnTo>
                <a:lnTo>
                  <a:pt x="0" y="4354280"/>
                </a:lnTo>
                <a:lnTo>
                  <a:pt x="0" y="0"/>
                </a:lnTo>
                <a:close/>
              </a:path>
            </a:pathLst>
          </a:custGeom>
          <a:blipFill>
            <a:blip r:embed="rId3"/>
            <a:stretch>
              <a:fillRect l="-387760" t="-46386" r="0" b="-42614"/>
            </a:stretch>
          </a:blipFill>
        </p:spPr>
      </p:sp>
      <p:sp>
        <p:nvSpPr>
          <p:cNvPr name="Freeform 13" id="13"/>
          <p:cNvSpPr/>
          <p:nvPr/>
        </p:nvSpPr>
        <p:spPr>
          <a:xfrm flipH="false" flipV="false" rot="-5400000">
            <a:off x="15789926" y="6799569"/>
            <a:ext cx="1315901" cy="5658962"/>
          </a:xfrm>
          <a:custGeom>
            <a:avLst/>
            <a:gdLst/>
            <a:ahLst/>
            <a:cxnLst/>
            <a:rect r="r" b="b" t="t" l="l"/>
            <a:pathLst>
              <a:path h="5658962" w="1315901">
                <a:moveTo>
                  <a:pt x="0" y="0"/>
                </a:moveTo>
                <a:lnTo>
                  <a:pt x="1315901" y="0"/>
                </a:lnTo>
                <a:lnTo>
                  <a:pt x="1315901" y="5658961"/>
                </a:lnTo>
                <a:lnTo>
                  <a:pt x="0" y="5658961"/>
                </a:lnTo>
                <a:lnTo>
                  <a:pt x="0" y="0"/>
                </a:lnTo>
                <a:close/>
              </a:path>
            </a:pathLst>
          </a:custGeom>
          <a:blipFill>
            <a:blip r:embed="rId4"/>
            <a:stretch>
              <a:fillRect l="-455821" t="0" r="0" b="-45425"/>
            </a:stretch>
          </a:blipFill>
        </p:spPr>
      </p:sp>
      <p:grpSp>
        <p:nvGrpSpPr>
          <p:cNvPr name="Group 14" id="14"/>
          <p:cNvGrpSpPr/>
          <p:nvPr/>
        </p:nvGrpSpPr>
        <p:grpSpPr>
          <a:xfrm rot="0">
            <a:off x="1351959" y="5442485"/>
            <a:ext cx="1490093" cy="149009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sq">
              <a:solidFill>
                <a:srgbClr val="FFFFFF"/>
              </a:solidFill>
              <a:prstDash val="solid"/>
              <a:miter/>
            </a:ln>
          </p:spPr>
        </p:sp>
        <p:sp>
          <p:nvSpPr>
            <p:cNvPr name="TextBox 16" id="16"/>
            <p:cNvSpPr txBox="true"/>
            <p:nvPr/>
          </p:nvSpPr>
          <p:spPr>
            <a:xfrm>
              <a:off x="76200" y="-19050"/>
              <a:ext cx="660400" cy="755650"/>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17" id="17"/>
          <p:cNvSpPr/>
          <p:nvPr/>
        </p:nvSpPr>
        <p:spPr>
          <a:xfrm flipH="false" flipV="false" rot="0">
            <a:off x="13427017" y="0"/>
            <a:ext cx="4860983" cy="4287792"/>
          </a:xfrm>
          <a:custGeom>
            <a:avLst/>
            <a:gdLst/>
            <a:ahLst/>
            <a:cxnLst/>
            <a:rect r="r" b="b" t="t" l="l"/>
            <a:pathLst>
              <a:path h="4287792" w="4860983">
                <a:moveTo>
                  <a:pt x="0" y="0"/>
                </a:moveTo>
                <a:lnTo>
                  <a:pt x="4860983" y="0"/>
                </a:lnTo>
                <a:lnTo>
                  <a:pt x="4860983" y="4287792"/>
                </a:lnTo>
                <a:lnTo>
                  <a:pt x="0" y="4287792"/>
                </a:lnTo>
                <a:lnTo>
                  <a:pt x="0" y="0"/>
                </a:lnTo>
                <a:close/>
              </a:path>
            </a:pathLst>
          </a:custGeom>
          <a:blipFill>
            <a:blip r:embed="rId5"/>
            <a:stretch>
              <a:fillRect l="0" t="0" r="0" b="0"/>
            </a:stretch>
          </a:blipFill>
        </p:spPr>
      </p:sp>
      <p:sp>
        <p:nvSpPr>
          <p:cNvPr name="TextBox 18" id="18"/>
          <p:cNvSpPr txBox="true"/>
          <p:nvPr/>
        </p:nvSpPr>
        <p:spPr>
          <a:xfrm rot="0">
            <a:off x="7879197" y="528205"/>
            <a:ext cx="2529606" cy="896216"/>
          </a:xfrm>
          <a:prstGeom prst="rect">
            <a:avLst/>
          </a:prstGeom>
        </p:spPr>
        <p:txBody>
          <a:bodyPr anchor="t" rtlCol="false" tIns="0" lIns="0" bIns="0" rIns="0">
            <a:spAutoFit/>
          </a:bodyPr>
          <a:lstStyle/>
          <a:p>
            <a:pPr algn="ctr" marL="0" indent="0" lvl="0">
              <a:lnSpc>
                <a:spcPts val="7302"/>
              </a:lnSpc>
              <a:spcBef>
                <a:spcPct val="0"/>
              </a:spcBef>
            </a:pPr>
            <a:r>
              <a:rPr lang="en-US" sz="5215" strike="noStrike" u="none">
                <a:solidFill>
                  <a:srgbClr val="FFFFFF"/>
                </a:solidFill>
                <a:latin typeface="Montserrat Classic Bold"/>
                <a:ea typeface="Montserrat Classic Bold"/>
                <a:cs typeface="Montserrat Classic Bold"/>
                <a:sym typeface="Montserrat Classic Bold"/>
              </a:rPr>
              <a:t>Results</a:t>
            </a:r>
          </a:p>
        </p:txBody>
      </p:sp>
      <p:sp>
        <p:nvSpPr>
          <p:cNvPr name="TextBox 19" id="19"/>
          <p:cNvSpPr txBox="true"/>
          <p:nvPr/>
        </p:nvSpPr>
        <p:spPr>
          <a:xfrm rot="0">
            <a:off x="1457254" y="1993712"/>
            <a:ext cx="1182357" cy="1054512"/>
          </a:xfrm>
          <a:prstGeom prst="rect">
            <a:avLst/>
          </a:prstGeom>
        </p:spPr>
        <p:txBody>
          <a:bodyPr anchor="t" rtlCol="false" tIns="0" lIns="0" bIns="0" rIns="0">
            <a:spAutoFit/>
          </a:bodyPr>
          <a:lstStyle/>
          <a:p>
            <a:pPr algn="ctr" marL="0" indent="0" lvl="0">
              <a:lnSpc>
                <a:spcPts val="8552"/>
              </a:lnSpc>
              <a:spcBef>
                <a:spcPct val="0"/>
              </a:spcBef>
            </a:pPr>
            <a:r>
              <a:rPr lang="en-US" sz="6108" strike="noStrike" u="none">
                <a:solidFill>
                  <a:srgbClr val="FFFFFF"/>
                </a:solidFill>
                <a:latin typeface="Montserrat Classic Bold"/>
                <a:ea typeface="Montserrat Classic Bold"/>
                <a:cs typeface="Montserrat Classic Bold"/>
                <a:sym typeface="Montserrat Classic Bold"/>
              </a:rPr>
              <a:t>05</a:t>
            </a:r>
          </a:p>
        </p:txBody>
      </p:sp>
      <p:sp>
        <p:nvSpPr>
          <p:cNvPr name="TextBox 20" id="20"/>
          <p:cNvSpPr txBox="true"/>
          <p:nvPr/>
        </p:nvSpPr>
        <p:spPr>
          <a:xfrm rot="0">
            <a:off x="3044492" y="5636871"/>
            <a:ext cx="10382524" cy="3257550"/>
          </a:xfrm>
          <a:prstGeom prst="rect">
            <a:avLst/>
          </a:prstGeom>
        </p:spPr>
        <p:txBody>
          <a:bodyPr anchor="t" rtlCol="false" tIns="0" lIns="0" bIns="0" rIns="0">
            <a:spAutoFit/>
          </a:bodyPr>
          <a:lstStyle/>
          <a:p>
            <a:pPr algn="l">
              <a:lnSpc>
                <a:spcPts val="3769"/>
              </a:lnSpc>
            </a:pPr>
            <a:r>
              <a:rPr lang="en-US" sz="2599">
                <a:solidFill>
                  <a:srgbClr val="FFFFFF"/>
                </a:solidFill>
                <a:latin typeface="Montserrat Bold"/>
                <a:ea typeface="Montserrat Bold"/>
                <a:cs typeface="Montserrat Bold"/>
                <a:sym typeface="Montserrat Bold"/>
              </a:rPr>
              <a:t>Prediction Samples</a:t>
            </a:r>
          </a:p>
          <a:p>
            <a:pPr algn="l">
              <a:lnSpc>
                <a:spcPts val="3189"/>
              </a:lnSpc>
            </a:pPr>
            <a:r>
              <a:rPr lang="en-US" sz="2199" strike="noStrike" u="none">
                <a:solidFill>
                  <a:srgbClr val="FFFFFF"/>
                </a:solidFill>
                <a:latin typeface="Montserrat"/>
                <a:ea typeface="Montserrat"/>
                <a:cs typeface="Montserrat"/>
                <a:sym typeface="Montserrat"/>
              </a:rPr>
              <a:t>Custom CNN:</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Displays correct and incorrect predictions on the validation set, highlighting areas for potential improvement.</a:t>
            </a:r>
          </a:p>
          <a:p>
            <a:pPr algn="l">
              <a:lnSpc>
                <a:spcPts val="3189"/>
              </a:lnSpc>
            </a:pPr>
          </a:p>
          <a:p>
            <a:pPr algn="l">
              <a:lnSpc>
                <a:spcPts val="3189"/>
              </a:lnSpc>
            </a:pPr>
            <a:r>
              <a:rPr lang="en-US" sz="2199" strike="noStrike" u="none">
                <a:solidFill>
                  <a:srgbClr val="FFFFFF"/>
                </a:solidFill>
                <a:latin typeface="Montserrat"/>
                <a:ea typeface="Montserrat"/>
                <a:cs typeface="Montserrat"/>
                <a:sym typeface="Montserrat"/>
              </a:rPr>
              <a:t>ResNet-18:</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Displays accurate predictions with minimal errors, showcasing its robustness in remote sensing image classification.</a:t>
            </a:r>
          </a:p>
        </p:txBody>
      </p:sp>
      <p:sp>
        <p:nvSpPr>
          <p:cNvPr name="TextBox 21" id="21"/>
          <p:cNvSpPr txBox="true"/>
          <p:nvPr/>
        </p:nvSpPr>
        <p:spPr>
          <a:xfrm rot="0">
            <a:off x="1457254" y="5570196"/>
            <a:ext cx="1182357" cy="1054512"/>
          </a:xfrm>
          <a:prstGeom prst="rect">
            <a:avLst/>
          </a:prstGeom>
        </p:spPr>
        <p:txBody>
          <a:bodyPr anchor="t" rtlCol="false" tIns="0" lIns="0" bIns="0" rIns="0">
            <a:spAutoFit/>
          </a:bodyPr>
          <a:lstStyle/>
          <a:p>
            <a:pPr algn="ctr" marL="0" indent="0" lvl="0">
              <a:lnSpc>
                <a:spcPts val="8552"/>
              </a:lnSpc>
              <a:spcBef>
                <a:spcPct val="0"/>
              </a:spcBef>
            </a:pPr>
            <a:r>
              <a:rPr lang="en-US" sz="6108">
                <a:solidFill>
                  <a:srgbClr val="FFFFFF"/>
                </a:solidFill>
                <a:latin typeface="Montserrat Classic Bold"/>
                <a:ea typeface="Montserrat Classic Bold"/>
                <a:cs typeface="Montserrat Classic Bold"/>
                <a:sym typeface="Montserrat Classic Bold"/>
              </a:rPr>
              <a:t>06</a:t>
            </a:r>
          </a:p>
        </p:txBody>
      </p:sp>
      <p:sp>
        <p:nvSpPr>
          <p:cNvPr name="TextBox 22" id="22"/>
          <p:cNvSpPr txBox="true"/>
          <p:nvPr/>
        </p:nvSpPr>
        <p:spPr>
          <a:xfrm rot="0">
            <a:off x="3044492" y="2060387"/>
            <a:ext cx="10573904" cy="3657600"/>
          </a:xfrm>
          <a:prstGeom prst="rect">
            <a:avLst/>
          </a:prstGeom>
        </p:spPr>
        <p:txBody>
          <a:bodyPr anchor="t" rtlCol="false" tIns="0" lIns="0" bIns="0" rIns="0">
            <a:spAutoFit/>
          </a:bodyPr>
          <a:lstStyle/>
          <a:p>
            <a:pPr algn="l">
              <a:lnSpc>
                <a:spcPts val="3770"/>
              </a:lnSpc>
            </a:pPr>
            <a:r>
              <a:rPr lang="en-US" sz="2600">
                <a:solidFill>
                  <a:srgbClr val="FFFFFF"/>
                </a:solidFill>
                <a:latin typeface="Montserrat Bold"/>
                <a:ea typeface="Montserrat Bold"/>
                <a:cs typeface="Montserrat Bold"/>
                <a:sym typeface="Montserrat Bold"/>
              </a:rPr>
              <a:t>Training and Validation Loss Plot</a:t>
            </a:r>
          </a:p>
          <a:p>
            <a:pPr algn="l">
              <a:lnSpc>
                <a:spcPts val="3189"/>
              </a:lnSpc>
            </a:pPr>
            <a:r>
              <a:rPr lang="en-US" sz="2199" strike="noStrike" u="none">
                <a:solidFill>
                  <a:srgbClr val="FFFFFF"/>
                </a:solidFill>
                <a:latin typeface="Montserrat"/>
                <a:ea typeface="Montserrat"/>
                <a:cs typeface="Montserrat"/>
                <a:sym typeface="Montserrat"/>
              </a:rPr>
              <a:t>Custom CNN:</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Shows consistent decrease in both training and validation loss, indicating effective learning and minimal overfitting.</a:t>
            </a:r>
          </a:p>
          <a:p>
            <a:pPr algn="l">
              <a:lnSpc>
                <a:spcPts val="3189"/>
              </a:lnSpc>
            </a:pPr>
          </a:p>
          <a:p>
            <a:pPr algn="l">
              <a:lnSpc>
                <a:spcPts val="3189"/>
              </a:lnSpc>
            </a:pPr>
            <a:r>
              <a:rPr lang="en-US" sz="2199" strike="noStrike" u="none">
                <a:solidFill>
                  <a:srgbClr val="FFFFFF"/>
                </a:solidFill>
                <a:latin typeface="Montserrat"/>
                <a:ea typeface="Montserrat"/>
                <a:cs typeface="Montserrat"/>
                <a:sym typeface="Montserrat"/>
              </a:rPr>
              <a:t>ResNet-18:</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Demonstrates rapid convergence with low training and validation loss, reflecting superior performance and generalization.</a:t>
            </a:r>
          </a:p>
          <a:p>
            <a:pPr algn="l">
              <a:lnSpc>
                <a:spcPts val="318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246482" y="365283"/>
            <a:ext cx="17797009" cy="9626952"/>
            <a:chOff x="0" y="0"/>
            <a:chExt cx="5263567" cy="2847226"/>
          </a:xfrm>
        </p:grpSpPr>
        <p:sp>
          <p:nvSpPr>
            <p:cNvPr name="Freeform 4" id="4"/>
            <p:cNvSpPr/>
            <p:nvPr/>
          </p:nvSpPr>
          <p:spPr>
            <a:xfrm flipH="false" flipV="false" rot="0">
              <a:off x="0" y="0"/>
              <a:ext cx="5263567" cy="2847226"/>
            </a:xfrm>
            <a:custGeom>
              <a:avLst/>
              <a:gdLst/>
              <a:ahLst/>
              <a:cxnLst/>
              <a:rect r="r" b="b" t="t" l="l"/>
              <a:pathLst>
                <a:path h="2847226" w="5263567">
                  <a:moveTo>
                    <a:pt x="25666" y="0"/>
                  </a:moveTo>
                  <a:lnTo>
                    <a:pt x="5237901" y="0"/>
                  </a:lnTo>
                  <a:cubicBezTo>
                    <a:pt x="5252076" y="0"/>
                    <a:pt x="5263567" y="11491"/>
                    <a:pt x="5263567" y="25666"/>
                  </a:cubicBezTo>
                  <a:lnTo>
                    <a:pt x="5263567" y="2821560"/>
                  </a:lnTo>
                  <a:cubicBezTo>
                    <a:pt x="5263567" y="2835735"/>
                    <a:pt x="5252076" y="2847226"/>
                    <a:pt x="5237901" y="2847226"/>
                  </a:cubicBezTo>
                  <a:lnTo>
                    <a:pt x="25666" y="2847226"/>
                  </a:lnTo>
                  <a:cubicBezTo>
                    <a:pt x="11491" y="2847226"/>
                    <a:pt x="0" y="2835735"/>
                    <a:pt x="0" y="2821560"/>
                  </a:cubicBezTo>
                  <a:lnTo>
                    <a:pt x="0" y="25666"/>
                  </a:lnTo>
                  <a:cubicBezTo>
                    <a:pt x="0" y="11491"/>
                    <a:pt x="11491" y="0"/>
                    <a:pt x="25666" y="0"/>
                  </a:cubicBezTo>
                  <a:close/>
                </a:path>
              </a:pathLst>
            </a:custGeom>
            <a:solidFill>
              <a:srgbClr val="000000">
                <a:alpha val="0"/>
              </a:srgbClr>
            </a:solidFill>
            <a:ln w="171450" cap="rnd">
              <a:gradFill>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prstDash val="solid"/>
              <a:round/>
            </a:ln>
          </p:spPr>
        </p:sp>
        <p:sp>
          <p:nvSpPr>
            <p:cNvPr name="TextBox 5" id="5"/>
            <p:cNvSpPr txBox="true"/>
            <p:nvPr/>
          </p:nvSpPr>
          <p:spPr>
            <a:xfrm>
              <a:off x="0" y="-95250"/>
              <a:ext cx="5263567" cy="2942476"/>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552888" y="701754"/>
            <a:ext cx="17147619" cy="8931784"/>
            <a:chOff x="0" y="0"/>
            <a:chExt cx="5071506" cy="2641626"/>
          </a:xfrm>
        </p:grpSpPr>
        <p:sp>
          <p:nvSpPr>
            <p:cNvPr name="Freeform 7" id="7"/>
            <p:cNvSpPr/>
            <p:nvPr/>
          </p:nvSpPr>
          <p:spPr>
            <a:xfrm flipH="false" flipV="false" rot="0">
              <a:off x="0" y="0"/>
              <a:ext cx="5071506" cy="2641626"/>
            </a:xfrm>
            <a:custGeom>
              <a:avLst/>
              <a:gdLst/>
              <a:ahLst/>
              <a:cxnLst/>
              <a:rect r="r" b="b" t="t" l="l"/>
              <a:pathLst>
                <a:path h="2641626" w="5071506">
                  <a:moveTo>
                    <a:pt x="26638" y="0"/>
                  </a:moveTo>
                  <a:lnTo>
                    <a:pt x="5044868" y="0"/>
                  </a:lnTo>
                  <a:cubicBezTo>
                    <a:pt x="5051933" y="0"/>
                    <a:pt x="5058708" y="2806"/>
                    <a:pt x="5063704" y="7802"/>
                  </a:cubicBezTo>
                  <a:cubicBezTo>
                    <a:pt x="5068700" y="12798"/>
                    <a:pt x="5071506" y="19573"/>
                    <a:pt x="5071506" y="26638"/>
                  </a:cubicBezTo>
                  <a:lnTo>
                    <a:pt x="5071506" y="2614988"/>
                  </a:lnTo>
                  <a:cubicBezTo>
                    <a:pt x="5071506" y="2622053"/>
                    <a:pt x="5068700" y="2628828"/>
                    <a:pt x="5063704" y="2633824"/>
                  </a:cubicBezTo>
                  <a:cubicBezTo>
                    <a:pt x="5058708" y="2638820"/>
                    <a:pt x="5051933" y="2641626"/>
                    <a:pt x="5044868" y="2641626"/>
                  </a:cubicBezTo>
                  <a:lnTo>
                    <a:pt x="26638" y="2641626"/>
                  </a:lnTo>
                  <a:cubicBezTo>
                    <a:pt x="19573" y="2641626"/>
                    <a:pt x="12798" y="2638820"/>
                    <a:pt x="7802" y="2633824"/>
                  </a:cubicBezTo>
                  <a:cubicBezTo>
                    <a:pt x="2806" y="2628828"/>
                    <a:pt x="0" y="2622053"/>
                    <a:pt x="0" y="2614988"/>
                  </a:cubicBezTo>
                  <a:lnTo>
                    <a:pt x="0" y="26638"/>
                  </a:lnTo>
                  <a:cubicBezTo>
                    <a:pt x="0" y="19573"/>
                    <a:pt x="2806" y="12798"/>
                    <a:pt x="7802" y="7802"/>
                  </a:cubicBezTo>
                  <a:cubicBezTo>
                    <a:pt x="12798" y="2806"/>
                    <a:pt x="19573" y="0"/>
                    <a:pt x="26638"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5071506" cy="2736876"/>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9" id="9"/>
          <p:cNvSpPr txBox="true"/>
          <p:nvPr/>
        </p:nvSpPr>
        <p:spPr>
          <a:xfrm rot="0">
            <a:off x="5696806" y="717785"/>
            <a:ext cx="7213081" cy="936625"/>
          </a:xfrm>
          <a:prstGeom prst="rect">
            <a:avLst/>
          </a:prstGeom>
        </p:spPr>
        <p:txBody>
          <a:bodyPr anchor="t" rtlCol="false" tIns="0" lIns="0" bIns="0" rIns="0">
            <a:spAutoFit/>
          </a:bodyPr>
          <a:lstStyle/>
          <a:p>
            <a:pPr algn="ctr" marL="0" indent="0" lvl="0">
              <a:lnSpc>
                <a:spcPts val="7699"/>
              </a:lnSpc>
              <a:spcBef>
                <a:spcPct val="0"/>
              </a:spcBef>
            </a:pPr>
            <a:r>
              <a:rPr lang="en-US" sz="5499">
                <a:solidFill>
                  <a:srgbClr val="FFFFFF"/>
                </a:solidFill>
                <a:latin typeface="Montserrat Classic Bold"/>
                <a:ea typeface="Montserrat Classic Bold"/>
                <a:cs typeface="Montserrat Classic Bold"/>
                <a:sym typeface="Montserrat Classic Bold"/>
              </a:rPr>
              <a:t>Conclusion</a:t>
            </a:r>
          </a:p>
        </p:txBody>
      </p:sp>
      <p:sp>
        <p:nvSpPr>
          <p:cNvPr name="TextBox 10" id="10"/>
          <p:cNvSpPr txBox="true"/>
          <p:nvPr/>
        </p:nvSpPr>
        <p:spPr>
          <a:xfrm rot="0">
            <a:off x="1071389" y="2054538"/>
            <a:ext cx="16463915" cy="7086600"/>
          </a:xfrm>
          <a:prstGeom prst="rect">
            <a:avLst/>
          </a:prstGeom>
        </p:spPr>
        <p:txBody>
          <a:bodyPr anchor="t" rtlCol="false" tIns="0" lIns="0" bIns="0" rIns="0">
            <a:spAutoFit/>
          </a:bodyPr>
          <a:lstStyle/>
          <a:p>
            <a:pPr algn="l">
              <a:lnSpc>
                <a:spcPts val="3770"/>
              </a:lnSpc>
            </a:pPr>
            <a:r>
              <a:rPr lang="en-US" sz="2600">
                <a:solidFill>
                  <a:srgbClr val="FFFFFF"/>
                </a:solidFill>
                <a:latin typeface="Montserrat Bold"/>
                <a:ea typeface="Montserrat Bold"/>
                <a:cs typeface="Montserrat Bold"/>
                <a:sym typeface="Montserrat Bold"/>
              </a:rPr>
              <a:t>Key Findings:</a:t>
            </a:r>
          </a:p>
          <a:p>
            <a:pPr algn="l" marL="474979" indent="-237490" lvl="1">
              <a:lnSpc>
                <a:spcPts val="3189"/>
              </a:lnSpc>
              <a:buFont typeface="Arial"/>
              <a:buChar char="•"/>
            </a:pPr>
            <a:r>
              <a:rPr lang="en-US" sz="2199">
                <a:solidFill>
                  <a:srgbClr val="FFFFFF"/>
                </a:solidFill>
                <a:latin typeface="Montserrat"/>
                <a:ea typeface="Montserrat"/>
                <a:cs typeface="Montserrat"/>
                <a:sym typeface="Montserrat"/>
              </a:rPr>
              <a:t>ResNet-18 </a:t>
            </a:r>
            <a:r>
              <a:rPr lang="en-US" sz="2199" strike="noStrike" u="none">
                <a:solidFill>
                  <a:srgbClr val="FFFFFF"/>
                </a:solidFill>
                <a:latin typeface="Montserrat"/>
                <a:ea typeface="Montserrat"/>
                <a:cs typeface="Montserrat"/>
                <a:sym typeface="Montserrat"/>
              </a:rPr>
              <a:t>outperformed the custom CNN in terms of accuracy and all other metrics, demonstrating its effectiveness for this task.</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Both models successfully leveraged deep learning techniques to classify remote sensing images, showcasing their practical applications.</a:t>
            </a:r>
          </a:p>
          <a:p>
            <a:pPr algn="l">
              <a:lnSpc>
                <a:spcPts val="3770"/>
              </a:lnSpc>
            </a:pPr>
            <a:r>
              <a:rPr lang="en-US" sz="2600" strike="noStrike" u="none">
                <a:solidFill>
                  <a:srgbClr val="FFFFFF"/>
                </a:solidFill>
                <a:latin typeface="Montserrat Bold"/>
                <a:ea typeface="Montserrat Bold"/>
                <a:cs typeface="Montserrat Bold"/>
                <a:sym typeface="Montserrat Bold"/>
              </a:rPr>
              <a:t>Challenges:</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Handling and processing the large dataset required efficient data management and computational resources.</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Fine-tuning hyperparameters was critical to achieving optimal performance.</a:t>
            </a:r>
          </a:p>
          <a:p>
            <a:pPr algn="l">
              <a:lnSpc>
                <a:spcPts val="3770"/>
              </a:lnSpc>
            </a:pPr>
            <a:r>
              <a:rPr lang="en-US" sz="2600" strike="noStrike" u="none">
                <a:solidFill>
                  <a:srgbClr val="FFFFFF"/>
                </a:solidFill>
                <a:latin typeface="Montserrat Bold"/>
                <a:ea typeface="Montserrat Bold"/>
                <a:cs typeface="Montserrat Bold"/>
                <a:sym typeface="Montserrat Bold"/>
              </a:rPr>
              <a:t>Future Work:</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Explore more advanced architectures and fine-tuning techniques.</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Incorporate additional data augmentation methods to further enhance model robustness.</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Experiment with other remote sensing datasets to validate and generalize findings.</a:t>
            </a:r>
          </a:p>
          <a:p>
            <a:pPr algn="l">
              <a:lnSpc>
                <a:spcPts val="3770"/>
              </a:lnSpc>
            </a:pPr>
            <a:r>
              <a:rPr lang="en-US" sz="2600" strike="noStrike" u="none">
                <a:solidFill>
                  <a:srgbClr val="FFFFFF"/>
                </a:solidFill>
                <a:latin typeface="Montserrat Bold"/>
                <a:ea typeface="Montserrat Bold"/>
                <a:cs typeface="Montserrat Bold"/>
                <a:sym typeface="Montserrat Bold"/>
              </a:rPr>
              <a:t>Final Conclusion:</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My project successfully demonstrated the application of deep learning for remote sensing image classification.</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ResNet-18 provided superior performance, indicating its suitability for such tasks.</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Future work will focus on expanding model capabilities and exploring additional datasets for broader usage.</a:t>
            </a:r>
          </a:p>
          <a:p>
            <a:pPr algn="l">
              <a:lnSpc>
                <a:spcPts val="3189"/>
              </a:lnSpc>
            </a:pPr>
          </a:p>
        </p:txBody>
      </p:sp>
      <p:sp>
        <p:nvSpPr>
          <p:cNvPr name="Freeform 11" id="11"/>
          <p:cNvSpPr/>
          <p:nvPr/>
        </p:nvSpPr>
        <p:spPr>
          <a:xfrm flipH="false" flipV="false" rot="0">
            <a:off x="-537709" y="4626283"/>
            <a:ext cx="1568382" cy="2297488"/>
          </a:xfrm>
          <a:custGeom>
            <a:avLst/>
            <a:gdLst/>
            <a:ahLst/>
            <a:cxnLst/>
            <a:rect r="r" b="b" t="t" l="l"/>
            <a:pathLst>
              <a:path h="2297488" w="1568382">
                <a:moveTo>
                  <a:pt x="0" y="0"/>
                </a:moveTo>
                <a:lnTo>
                  <a:pt x="1568382" y="0"/>
                </a:lnTo>
                <a:lnTo>
                  <a:pt x="1568382" y="2297488"/>
                </a:lnTo>
                <a:lnTo>
                  <a:pt x="0" y="2297488"/>
                </a:lnTo>
                <a:lnTo>
                  <a:pt x="0" y="0"/>
                </a:lnTo>
                <a:close/>
              </a:path>
            </a:pathLst>
          </a:custGeom>
          <a:blipFill>
            <a:blip r:embed="rId3"/>
            <a:stretch>
              <a:fillRect l="-185101" t="-125652" r="0" b="0"/>
            </a:stretch>
          </a:blipFill>
        </p:spPr>
      </p:sp>
      <p:sp>
        <p:nvSpPr>
          <p:cNvPr name="Freeform 12" id="12"/>
          <p:cNvSpPr/>
          <p:nvPr/>
        </p:nvSpPr>
        <p:spPr>
          <a:xfrm flipH="false" flipV="false" rot="-10800000">
            <a:off x="17259300" y="2580788"/>
            <a:ext cx="1568382" cy="2297488"/>
          </a:xfrm>
          <a:custGeom>
            <a:avLst/>
            <a:gdLst/>
            <a:ahLst/>
            <a:cxnLst/>
            <a:rect r="r" b="b" t="t" l="l"/>
            <a:pathLst>
              <a:path h="2297488" w="1568382">
                <a:moveTo>
                  <a:pt x="0" y="0"/>
                </a:moveTo>
                <a:lnTo>
                  <a:pt x="1568382" y="0"/>
                </a:lnTo>
                <a:lnTo>
                  <a:pt x="1568382" y="2297487"/>
                </a:lnTo>
                <a:lnTo>
                  <a:pt x="0" y="2297487"/>
                </a:lnTo>
                <a:lnTo>
                  <a:pt x="0" y="0"/>
                </a:lnTo>
                <a:close/>
              </a:path>
            </a:pathLst>
          </a:custGeom>
          <a:blipFill>
            <a:blip r:embed="rId3"/>
            <a:stretch>
              <a:fillRect l="-185101" t="-125652" r="0" b="0"/>
            </a:stretch>
          </a:blipFill>
        </p:spPr>
      </p:sp>
      <p:sp>
        <p:nvSpPr>
          <p:cNvPr name="Freeform 13" id="13"/>
          <p:cNvSpPr/>
          <p:nvPr/>
        </p:nvSpPr>
        <p:spPr>
          <a:xfrm flipH="false" flipV="false" rot="0">
            <a:off x="4403173" y="365283"/>
            <a:ext cx="2587267" cy="1746405"/>
          </a:xfrm>
          <a:custGeom>
            <a:avLst/>
            <a:gdLst/>
            <a:ahLst/>
            <a:cxnLst/>
            <a:rect r="r" b="b" t="t" l="l"/>
            <a:pathLst>
              <a:path h="1746405" w="2587267">
                <a:moveTo>
                  <a:pt x="0" y="0"/>
                </a:moveTo>
                <a:lnTo>
                  <a:pt x="2587266" y="0"/>
                </a:lnTo>
                <a:lnTo>
                  <a:pt x="2587266" y="1746405"/>
                </a:lnTo>
                <a:lnTo>
                  <a:pt x="0" y="1746405"/>
                </a:lnTo>
                <a:lnTo>
                  <a:pt x="0" y="0"/>
                </a:lnTo>
                <a:close/>
              </a:path>
            </a:pathLst>
          </a:custGeom>
          <a:blipFill>
            <a:blip r:embed="rId4"/>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753551" y="733272"/>
            <a:ext cx="16833084" cy="9165256"/>
            <a:chOff x="0" y="0"/>
            <a:chExt cx="4433405" cy="2413895"/>
          </a:xfrm>
        </p:grpSpPr>
        <p:sp>
          <p:nvSpPr>
            <p:cNvPr name="Freeform 4" id="4"/>
            <p:cNvSpPr/>
            <p:nvPr/>
          </p:nvSpPr>
          <p:spPr>
            <a:xfrm flipH="false" flipV="false" rot="0">
              <a:off x="0" y="0"/>
              <a:ext cx="4433405" cy="2413895"/>
            </a:xfrm>
            <a:custGeom>
              <a:avLst/>
              <a:gdLst/>
              <a:ahLst/>
              <a:cxnLst/>
              <a:rect r="r" b="b" t="t" l="l"/>
              <a:pathLst>
                <a:path h="2413895" w="4433405">
                  <a:moveTo>
                    <a:pt x="27135" y="0"/>
                  </a:moveTo>
                  <a:lnTo>
                    <a:pt x="4406269" y="0"/>
                  </a:lnTo>
                  <a:cubicBezTo>
                    <a:pt x="4413466" y="0"/>
                    <a:pt x="4420368" y="2859"/>
                    <a:pt x="4425457" y="7948"/>
                  </a:cubicBezTo>
                  <a:cubicBezTo>
                    <a:pt x="4430546" y="13037"/>
                    <a:pt x="4433405" y="19939"/>
                    <a:pt x="4433405" y="27135"/>
                  </a:cubicBezTo>
                  <a:lnTo>
                    <a:pt x="4433405" y="2386759"/>
                  </a:lnTo>
                  <a:cubicBezTo>
                    <a:pt x="4433405" y="2393956"/>
                    <a:pt x="4430546" y="2400858"/>
                    <a:pt x="4425457" y="2405947"/>
                  </a:cubicBezTo>
                  <a:cubicBezTo>
                    <a:pt x="4420368" y="2411036"/>
                    <a:pt x="4413466" y="2413895"/>
                    <a:pt x="4406269" y="2413895"/>
                  </a:cubicBezTo>
                  <a:lnTo>
                    <a:pt x="27135" y="2413895"/>
                  </a:lnTo>
                  <a:cubicBezTo>
                    <a:pt x="19939" y="2413895"/>
                    <a:pt x="13037" y="2411036"/>
                    <a:pt x="7948" y="2405947"/>
                  </a:cubicBezTo>
                  <a:cubicBezTo>
                    <a:pt x="2859" y="2400858"/>
                    <a:pt x="0" y="2393956"/>
                    <a:pt x="0" y="2386759"/>
                  </a:cubicBezTo>
                  <a:lnTo>
                    <a:pt x="0" y="27135"/>
                  </a:lnTo>
                  <a:cubicBezTo>
                    <a:pt x="0" y="19939"/>
                    <a:pt x="2859" y="13037"/>
                    <a:pt x="7948" y="7948"/>
                  </a:cubicBezTo>
                  <a:cubicBezTo>
                    <a:pt x="13037" y="2859"/>
                    <a:pt x="19939" y="0"/>
                    <a:pt x="27135"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4433405" cy="2509145"/>
            </a:xfrm>
            <a:prstGeom prst="rect">
              <a:avLst/>
            </a:prstGeom>
          </p:spPr>
          <p:txBody>
            <a:bodyPr anchor="ctr" rtlCol="false" tIns="50800" lIns="50800" bIns="50800" rIns="50800"/>
            <a:lstStyle/>
            <a:p>
              <a:pPr algn="ctr">
                <a:lnSpc>
                  <a:spcPts val="3706"/>
                </a:lnSpc>
              </a:pPr>
            </a:p>
          </p:txBody>
        </p:sp>
      </p:grpSp>
      <p:grpSp>
        <p:nvGrpSpPr>
          <p:cNvPr name="Group 6" id="6"/>
          <p:cNvGrpSpPr/>
          <p:nvPr/>
        </p:nvGrpSpPr>
        <p:grpSpPr>
          <a:xfrm rot="0">
            <a:off x="1028700" y="383632"/>
            <a:ext cx="4998476" cy="1290136"/>
            <a:chOff x="0" y="0"/>
            <a:chExt cx="1612132" cy="416101"/>
          </a:xfrm>
        </p:grpSpPr>
        <p:sp>
          <p:nvSpPr>
            <p:cNvPr name="Freeform 7" id="7"/>
            <p:cNvSpPr/>
            <p:nvPr/>
          </p:nvSpPr>
          <p:spPr>
            <a:xfrm flipH="false" flipV="false" rot="0">
              <a:off x="0" y="0"/>
              <a:ext cx="1612132" cy="416101"/>
            </a:xfrm>
            <a:custGeom>
              <a:avLst/>
              <a:gdLst/>
              <a:ahLst/>
              <a:cxnLst/>
              <a:rect r="r" b="b" t="t" l="l"/>
              <a:pathLst>
                <a:path h="416101" w="1612132">
                  <a:moveTo>
                    <a:pt x="60405" y="0"/>
                  </a:moveTo>
                  <a:lnTo>
                    <a:pt x="1551726" y="0"/>
                  </a:lnTo>
                  <a:cubicBezTo>
                    <a:pt x="1567747" y="0"/>
                    <a:pt x="1583111" y="6364"/>
                    <a:pt x="1594439" y="17692"/>
                  </a:cubicBezTo>
                  <a:cubicBezTo>
                    <a:pt x="1605768" y="29021"/>
                    <a:pt x="1612132" y="44385"/>
                    <a:pt x="1612132" y="60405"/>
                  </a:cubicBezTo>
                  <a:lnTo>
                    <a:pt x="1612132" y="355695"/>
                  </a:lnTo>
                  <a:cubicBezTo>
                    <a:pt x="1612132" y="371716"/>
                    <a:pt x="1605768" y="387080"/>
                    <a:pt x="1594439" y="398408"/>
                  </a:cubicBezTo>
                  <a:cubicBezTo>
                    <a:pt x="1583111" y="409736"/>
                    <a:pt x="1567747" y="416101"/>
                    <a:pt x="1551726" y="416101"/>
                  </a:cubicBezTo>
                  <a:lnTo>
                    <a:pt x="60405" y="416101"/>
                  </a:lnTo>
                  <a:cubicBezTo>
                    <a:pt x="44385" y="416101"/>
                    <a:pt x="29021" y="409736"/>
                    <a:pt x="17692" y="398408"/>
                  </a:cubicBezTo>
                  <a:cubicBezTo>
                    <a:pt x="6364" y="387080"/>
                    <a:pt x="0" y="371716"/>
                    <a:pt x="0" y="355695"/>
                  </a:cubicBezTo>
                  <a:lnTo>
                    <a:pt x="0" y="60405"/>
                  </a:lnTo>
                  <a:cubicBezTo>
                    <a:pt x="0" y="44385"/>
                    <a:pt x="6364" y="29021"/>
                    <a:pt x="17692" y="17692"/>
                  </a:cubicBezTo>
                  <a:cubicBezTo>
                    <a:pt x="29021" y="6364"/>
                    <a:pt x="44385" y="0"/>
                    <a:pt x="60405"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1612132" cy="51135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9" id="9"/>
          <p:cNvSpPr txBox="true"/>
          <p:nvPr/>
        </p:nvSpPr>
        <p:spPr>
          <a:xfrm rot="0">
            <a:off x="1419159" y="508000"/>
            <a:ext cx="4214968" cy="936625"/>
          </a:xfrm>
          <a:prstGeom prst="rect">
            <a:avLst/>
          </a:prstGeom>
        </p:spPr>
        <p:txBody>
          <a:bodyPr anchor="t" rtlCol="false" tIns="0" lIns="0" bIns="0" rIns="0">
            <a:spAutoFit/>
          </a:bodyPr>
          <a:lstStyle/>
          <a:p>
            <a:pPr algn="l" marL="0" indent="0" lvl="0">
              <a:lnSpc>
                <a:spcPts val="7699"/>
              </a:lnSpc>
              <a:spcBef>
                <a:spcPct val="0"/>
              </a:spcBef>
            </a:pPr>
            <a:r>
              <a:rPr lang="en-US" sz="5499">
                <a:solidFill>
                  <a:srgbClr val="FFFFFF"/>
                </a:solidFill>
                <a:latin typeface="Montserrat Classic Bold"/>
                <a:ea typeface="Montserrat Classic Bold"/>
                <a:cs typeface="Montserrat Classic Bold"/>
                <a:sym typeface="Montserrat Classic Bold"/>
              </a:rPr>
              <a:t>References:</a:t>
            </a:r>
          </a:p>
        </p:txBody>
      </p:sp>
      <p:sp>
        <p:nvSpPr>
          <p:cNvPr name="TextBox 10" id="10"/>
          <p:cNvSpPr txBox="true"/>
          <p:nvPr/>
        </p:nvSpPr>
        <p:spPr>
          <a:xfrm rot="0">
            <a:off x="1447004" y="1872678"/>
            <a:ext cx="15446178" cy="7600950"/>
          </a:xfrm>
          <a:prstGeom prst="rect">
            <a:avLst/>
          </a:prstGeom>
        </p:spPr>
        <p:txBody>
          <a:bodyPr anchor="t" rtlCol="false" tIns="0" lIns="0" bIns="0" rIns="0">
            <a:spAutoFit/>
          </a:bodyPr>
          <a:lstStyle/>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hlinkClick r:id="rId3" tooltip="https://www.fanshaweonline.ca/d2l/home/1632421"/>
              </a:rPr>
              <a:t>INFO6147 Deep Learning with Pytorch Course Materials and Jupyter Notebooks.</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hlinkClick r:id="rId4" tooltip="https://www.fanshaweonline.ca/d2l/home/1632421"/>
              </a:rPr>
              <a:t>https://www.datacamp.com/tutorial/introduction-to-convolutional-neural-networks-cnns</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hlinkClick r:id="rId5" tooltip="https://towardsdatascience.com/understanding-and-visualizing-resnets-442284831be8"/>
              </a:rPr>
              <a:t>https://towardsdatascience.com/understanding-and-visualizing-resnets-442284831be8</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https://billtcheng2013.medium.com/image-classification-with-transfer-learning-on-pytorch-2d718c85b58f</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hlinkClick r:id="rId6" tooltip="https://www.fanshaweonline.ca/d2l/home/1632421"/>
              </a:rPr>
              <a:t>ResNet-18:</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https://waww.geeksforgeeks.org/introduction-convolution-neural-network/</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https://medium.com/@sasirekharameshkumar/deep-learning-basics-part-8-convolutional-neural-network-cnn-4cff567bad46</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https://medium.com/@navarai/unveiling-the-diversity-a-comprehensive-guide-to-types-of-cnn-architectures-9d70da0b4521</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https://www.datacamp.com/courses/deep-learning-for-images-with-pytorch</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https://towardsdatascience.com/grid-search-for-model-tuning-3319b259367e</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https://medium.com/pythoneers/hyperparameter-tuning-in-data-science-ad1a03d830b9</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https://www.datacamp.com/tutorial/complete-guide-data-augmentation</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javatpoint.com/data-augmentation-in-machine-learning</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https://github.com/bentrevett/pytorch-image-classification</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https://github.com/PacktPublishing/Deep-Learning-for-Computer-Vision</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https://towardsdatascience.com/cnn-transfer-learning-fine-tuning-9f3e7c5806b2</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https://rumn.medium.com/part-1-ultimate-guide-to-fine-tuning-in-pytorch-pre-trained-model-and-its-configuration-8990194b71e</a:t>
            </a:r>
          </a:p>
        </p:txBody>
      </p:sp>
      <p:sp>
        <p:nvSpPr>
          <p:cNvPr name="Freeform 11" id="11"/>
          <p:cNvSpPr/>
          <p:nvPr/>
        </p:nvSpPr>
        <p:spPr>
          <a:xfrm flipH="true" flipV="false" rot="0">
            <a:off x="15214219" y="0"/>
            <a:ext cx="3683025" cy="2614948"/>
          </a:xfrm>
          <a:custGeom>
            <a:avLst/>
            <a:gdLst/>
            <a:ahLst/>
            <a:cxnLst/>
            <a:rect r="r" b="b" t="t" l="l"/>
            <a:pathLst>
              <a:path h="2614948" w="3683025">
                <a:moveTo>
                  <a:pt x="3683025" y="0"/>
                </a:moveTo>
                <a:lnTo>
                  <a:pt x="0" y="0"/>
                </a:lnTo>
                <a:lnTo>
                  <a:pt x="0" y="2614948"/>
                </a:lnTo>
                <a:lnTo>
                  <a:pt x="3683025" y="2614948"/>
                </a:lnTo>
                <a:lnTo>
                  <a:pt x="3683025" y="0"/>
                </a:lnTo>
                <a:close/>
              </a:path>
            </a:pathLst>
          </a:custGeom>
          <a:blipFill>
            <a:blip r:embed="rId7"/>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753551" y="733272"/>
            <a:ext cx="16833084" cy="9165256"/>
            <a:chOff x="0" y="0"/>
            <a:chExt cx="4433405" cy="2413895"/>
          </a:xfrm>
        </p:grpSpPr>
        <p:sp>
          <p:nvSpPr>
            <p:cNvPr name="Freeform 4" id="4"/>
            <p:cNvSpPr/>
            <p:nvPr/>
          </p:nvSpPr>
          <p:spPr>
            <a:xfrm flipH="false" flipV="false" rot="0">
              <a:off x="0" y="0"/>
              <a:ext cx="4433405" cy="2413895"/>
            </a:xfrm>
            <a:custGeom>
              <a:avLst/>
              <a:gdLst/>
              <a:ahLst/>
              <a:cxnLst/>
              <a:rect r="r" b="b" t="t" l="l"/>
              <a:pathLst>
                <a:path h="2413895" w="4433405">
                  <a:moveTo>
                    <a:pt x="27135" y="0"/>
                  </a:moveTo>
                  <a:lnTo>
                    <a:pt x="4406269" y="0"/>
                  </a:lnTo>
                  <a:cubicBezTo>
                    <a:pt x="4413466" y="0"/>
                    <a:pt x="4420368" y="2859"/>
                    <a:pt x="4425457" y="7948"/>
                  </a:cubicBezTo>
                  <a:cubicBezTo>
                    <a:pt x="4430546" y="13037"/>
                    <a:pt x="4433405" y="19939"/>
                    <a:pt x="4433405" y="27135"/>
                  </a:cubicBezTo>
                  <a:lnTo>
                    <a:pt x="4433405" y="2386759"/>
                  </a:lnTo>
                  <a:cubicBezTo>
                    <a:pt x="4433405" y="2393956"/>
                    <a:pt x="4430546" y="2400858"/>
                    <a:pt x="4425457" y="2405947"/>
                  </a:cubicBezTo>
                  <a:cubicBezTo>
                    <a:pt x="4420368" y="2411036"/>
                    <a:pt x="4413466" y="2413895"/>
                    <a:pt x="4406269" y="2413895"/>
                  </a:cubicBezTo>
                  <a:lnTo>
                    <a:pt x="27135" y="2413895"/>
                  </a:lnTo>
                  <a:cubicBezTo>
                    <a:pt x="19939" y="2413895"/>
                    <a:pt x="13037" y="2411036"/>
                    <a:pt x="7948" y="2405947"/>
                  </a:cubicBezTo>
                  <a:cubicBezTo>
                    <a:pt x="2859" y="2400858"/>
                    <a:pt x="0" y="2393956"/>
                    <a:pt x="0" y="2386759"/>
                  </a:cubicBezTo>
                  <a:lnTo>
                    <a:pt x="0" y="27135"/>
                  </a:lnTo>
                  <a:cubicBezTo>
                    <a:pt x="0" y="19939"/>
                    <a:pt x="2859" y="13037"/>
                    <a:pt x="7948" y="7948"/>
                  </a:cubicBezTo>
                  <a:cubicBezTo>
                    <a:pt x="13037" y="2859"/>
                    <a:pt x="19939" y="0"/>
                    <a:pt x="27135"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4433405" cy="2509145"/>
            </a:xfrm>
            <a:prstGeom prst="rect">
              <a:avLst/>
            </a:prstGeom>
          </p:spPr>
          <p:txBody>
            <a:bodyPr anchor="ctr" rtlCol="false" tIns="50800" lIns="50800" bIns="50800" rIns="50800"/>
            <a:lstStyle/>
            <a:p>
              <a:pPr algn="ctr">
                <a:lnSpc>
                  <a:spcPts val="3706"/>
                </a:lnSpc>
              </a:pPr>
            </a:p>
          </p:txBody>
        </p:sp>
      </p:grpSp>
      <p:grpSp>
        <p:nvGrpSpPr>
          <p:cNvPr name="Group 6" id="6"/>
          <p:cNvGrpSpPr/>
          <p:nvPr/>
        </p:nvGrpSpPr>
        <p:grpSpPr>
          <a:xfrm rot="0">
            <a:off x="1028700" y="383632"/>
            <a:ext cx="4998476" cy="1290136"/>
            <a:chOff x="0" y="0"/>
            <a:chExt cx="1612132" cy="416101"/>
          </a:xfrm>
        </p:grpSpPr>
        <p:sp>
          <p:nvSpPr>
            <p:cNvPr name="Freeform 7" id="7"/>
            <p:cNvSpPr/>
            <p:nvPr/>
          </p:nvSpPr>
          <p:spPr>
            <a:xfrm flipH="false" flipV="false" rot="0">
              <a:off x="0" y="0"/>
              <a:ext cx="1612132" cy="416101"/>
            </a:xfrm>
            <a:custGeom>
              <a:avLst/>
              <a:gdLst/>
              <a:ahLst/>
              <a:cxnLst/>
              <a:rect r="r" b="b" t="t" l="l"/>
              <a:pathLst>
                <a:path h="416101" w="1612132">
                  <a:moveTo>
                    <a:pt x="60405" y="0"/>
                  </a:moveTo>
                  <a:lnTo>
                    <a:pt x="1551726" y="0"/>
                  </a:lnTo>
                  <a:cubicBezTo>
                    <a:pt x="1567747" y="0"/>
                    <a:pt x="1583111" y="6364"/>
                    <a:pt x="1594439" y="17692"/>
                  </a:cubicBezTo>
                  <a:cubicBezTo>
                    <a:pt x="1605768" y="29021"/>
                    <a:pt x="1612132" y="44385"/>
                    <a:pt x="1612132" y="60405"/>
                  </a:cubicBezTo>
                  <a:lnTo>
                    <a:pt x="1612132" y="355695"/>
                  </a:lnTo>
                  <a:cubicBezTo>
                    <a:pt x="1612132" y="371716"/>
                    <a:pt x="1605768" y="387080"/>
                    <a:pt x="1594439" y="398408"/>
                  </a:cubicBezTo>
                  <a:cubicBezTo>
                    <a:pt x="1583111" y="409736"/>
                    <a:pt x="1567747" y="416101"/>
                    <a:pt x="1551726" y="416101"/>
                  </a:cubicBezTo>
                  <a:lnTo>
                    <a:pt x="60405" y="416101"/>
                  </a:lnTo>
                  <a:cubicBezTo>
                    <a:pt x="44385" y="416101"/>
                    <a:pt x="29021" y="409736"/>
                    <a:pt x="17692" y="398408"/>
                  </a:cubicBezTo>
                  <a:cubicBezTo>
                    <a:pt x="6364" y="387080"/>
                    <a:pt x="0" y="371716"/>
                    <a:pt x="0" y="355695"/>
                  </a:cubicBezTo>
                  <a:lnTo>
                    <a:pt x="0" y="60405"/>
                  </a:lnTo>
                  <a:cubicBezTo>
                    <a:pt x="0" y="44385"/>
                    <a:pt x="6364" y="29021"/>
                    <a:pt x="17692" y="17692"/>
                  </a:cubicBezTo>
                  <a:cubicBezTo>
                    <a:pt x="29021" y="6364"/>
                    <a:pt x="44385" y="0"/>
                    <a:pt x="60405"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1612132" cy="51135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9" id="9"/>
          <p:cNvSpPr txBox="true"/>
          <p:nvPr/>
        </p:nvSpPr>
        <p:spPr>
          <a:xfrm rot="0">
            <a:off x="1419159" y="508000"/>
            <a:ext cx="4214968" cy="936625"/>
          </a:xfrm>
          <a:prstGeom prst="rect">
            <a:avLst/>
          </a:prstGeom>
        </p:spPr>
        <p:txBody>
          <a:bodyPr anchor="t" rtlCol="false" tIns="0" lIns="0" bIns="0" rIns="0">
            <a:spAutoFit/>
          </a:bodyPr>
          <a:lstStyle/>
          <a:p>
            <a:pPr algn="l" marL="0" indent="0" lvl="0">
              <a:lnSpc>
                <a:spcPts val="7699"/>
              </a:lnSpc>
              <a:spcBef>
                <a:spcPct val="0"/>
              </a:spcBef>
            </a:pPr>
            <a:r>
              <a:rPr lang="en-US" sz="5499">
                <a:solidFill>
                  <a:srgbClr val="FFFFFF"/>
                </a:solidFill>
                <a:latin typeface="Montserrat Classic Bold"/>
                <a:ea typeface="Montserrat Classic Bold"/>
                <a:cs typeface="Montserrat Classic Bold"/>
                <a:sym typeface="Montserrat Classic Bold"/>
              </a:rPr>
              <a:t>References:</a:t>
            </a:r>
          </a:p>
        </p:txBody>
      </p:sp>
      <p:sp>
        <p:nvSpPr>
          <p:cNvPr name="TextBox 10" id="10"/>
          <p:cNvSpPr txBox="true"/>
          <p:nvPr/>
        </p:nvSpPr>
        <p:spPr>
          <a:xfrm rot="0">
            <a:off x="1419159" y="1802389"/>
            <a:ext cx="15446178" cy="7600950"/>
          </a:xfrm>
          <a:prstGeom prst="rect">
            <a:avLst/>
          </a:prstGeom>
        </p:spPr>
        <p:txBody>
          <a:bodyPr anchor="t" rtlCol="false" tIns="0" lIns="0" bIns="0" rIns="0">
            <a:spAutoFit/>
          </a:bodyPr>
          <a:lstStyle/>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https://medium.com/womenintechnology/data-preprocessing-steps-for-machine-learning-in-phyton-part-1-18009c6f1153</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hlinkClick r:id="rId3" tooltip="https://towardsdatascience.com/understanding-and-visualizing-resnets-442284831be8"/>
              </a:rPr>
              <a:t>https://towardsdatascience.com/understanding-and-visualizing-resnets-442284831be8</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https://neptune.ai/blog/data-preprocessing-guide</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https://www.analyticsvidhya.com/blog/2019/08/11-important-model-evaluation-error-metrics/</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https://medium.com/@zhonghong9998/evaluating-model-performance-a-comprehensive-guide-6f5e7c11409f</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https://towardsdatascience.com/good-approach-to-evaluate-your-machine-learning-model-e2e1fd6aa6bb</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https://github.com/anubhavparas/image-classification-using-cnn</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https://github.com/sinanw/cnn-image-classification</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https://github.com/jeffprosise/Deep-Learning/blob/master/Image%20Classification%20(CNN).ipynb</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https://github.com/rishivar/Resnet-18</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https://github.com/openvinotoolkit/open_model_zoo/blob/master/models/public/resnet-18-pytorch/</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https://github.com/Moddy2024/ResNet-18</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https://www.kaggle.com/datasets/mahmoudreda55/satellite-image-classification</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https://github.com/lehaifeng/RSI-CB</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https://huggingface.co/datasets/jonathan-roberts1/RSI-CB256</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https://www.kaggle.com/code/priyanksanghvitech/satellite-image-classification-using-cnn</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https://aitlas.readthedocs.io/en/latest/examples/multiclass_classification_example_rsi_cb256.html</a:t>
            </a:r>
          </a:p>
          <a:p>
            <a:pPr algn="l" marL="453390" indent="-226695" lvl="1">
              <a:lnSpc>
                <a:spcPts val="3045"/>
              </a:lnSpc>
              <a:buFont typeface="Arial"/>
              <a:buChar char="•"/>
            </a:pPr>
            <a:r>
              <a:rPr lang="en-US" sz="2100" u="sng">
                <a:solidFill>
                  <a:srgbClr val="FFFFFF"/>
                </a:solidFill>
                <a:latin typeface="Montserrat"/>
                <a:ea typeface="Montserrat"/>
                <a:cs typeface="Montserrat"/>
                <a:sym typeface="Montserrat"/>
              </a:rPr>
              <a:t>https://www.researchgate.net/figure/Confusion-matrices-for-the-RSI-CB256-dataset-a-validation-b-testing_fig2_355752357</a:t>
            </a:r>
          </a:p>
        </p:txBody>
      </p:sp>
      <p:sp>
        <p:nvSpPr>
          <p:cNvPr name="Freeform 11" id="11"/>
          <p:cNvSpPr/>
          <p:nvPr/>
        </p:nvSpPr>
        <p:spPr>
          <a:xfrm flipH="true" flipV="false" rot="0">
            <a:off x="15905276" y="199366"/>
            <a:ext cx="1975811" cy="2490519"/>
          </a:xfrm>
          <a:custGeom>
            <a:avLst/>
            <a:gdLst/>
            <a:ahLst/>
            <a:cxnLst/>
            <a:rect r="r" b="b" t="t" l="l"/>
            <a:pathLst>
              <a:path h="2490519" w="1975811">
                <a:moveTo>
                  <a:pt x="1975811" y="0"/>
                </a:moveTo>
                <a:lnTo>
                  <a:pt x="0" y="0"/>
                </a:lnTo>
                <a:lnTo>
                  <a:pt x="0" y="2490518"/>
                </a:lnTo>
                <a:lnTo>
                  <a:pt x="1975811" y="2490518"/>
                </a:lnTo>
                <a:lnTo>
                  <a:pt x="1975811"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234070" y="1107920"/>
            <a:ext cx="14755146" cy="8545144"/>
            <a:chOff x="0" y="0"/>
            <a:chExt cx="3886129" cy="2250573"/>
          </a:xfrm>
        </p:grpSpPr>
        <p:sp>
          <p:nvSpPr>
            <p:cNvPr name="Freeform 4" id="4"/>
            <p:cNvSpPr/>
            <p:nvPr/>
          </p:nvSpPr>
          <p:spPr>
            <a:xfrm flipH="false" flipV="false" rot="0">
              <a:off x="0" y="0"/>
              <a:ext cx="3886129" cy="2250573"/>
            </a:xfrm>
            <a:custGeom>
              <a:avLst/>
              <a:gdLst/>
              <a:ahLst/>
              <a:cxnLst/>
              <a:rect r="r" b="b" t="t" l="l"/>
              <a:pathLst>
                <a:path h="2250573" w="3886129">
                  <a:moveTo>
                    <a:pt x="30957" y="0"/>
                  </a:moveTo>
                  <a:lnTo>
                    <a:pt x="3855172" y="0"/>
                  </a:lnTo>
                  <a:cubicBezTo>
                    <a:pt x="3863382" y="0"/>
                    <a:pt x="3871256" y="3262"/>
                    <a:pt x="3877062" y="9067"/>
                  </a:cubicBezTo>
                  <a:cubicBezTo>
                    <a:pt x="3882868" y="14873"/>
                    <a:pt x="3886129" y="22747"/>
                    <a:pt x="3886129" y="30957"/>
                  </a:cubicBezTo>
                  <a:lnTo>
                    <a:pt x="3886129" y="2219616"/>
                  </a:lnTo>
                  <a:cubicBezTo>
                    <a:pt x="3886129" y="2227826"/>
                    <a:pt x="3882868" y="2235700"/>
                    <a:pt x="3877062" y="2241506"/>
                  </a:cubicBezTo>
                  <a:cubicBezTo>
                    <a:pt x="3871256" y="2247311"/>
                    <a:pt x="3863382" y="2250573"/>
                    <a:pt x="3855172" y="2250573"/>
                  </a:cubicBezTo>
                  <a:lnTo>
                    <a:pt x="30957" y="2250573"/>
                  </a:lnTo>
                  <a:cubicBezTo>
                    <a:pt x="22747" y="2250573"/>
                    <a:pt x="14873" y="2247311"/>
                    <a:pt x="9067" y="2241506"/>
                  </a:cubicBezTo>
                  <a:cubicBezTo>
                    <a:pt x="3262" y="2235700"/>
                    <a:pt x="0" y="2227826"/>
                    <a:pt x="0" y="2219616"/>
                  </a:cubicBezTo>
                  <a:lnTo>
                    <a:pt x="0" y="30957"/>
                  </a:lnTo>
                  <a:cubicBezTo>
                    <a:pt x="0" y="22747"/>
                    <a:pt x="3262" y="14873"/>
                    <a:pt x="9067" y="9067"/>
                  </a:cubicBezTo>
                  <a:cubicBezTo>
                    <a:pt x="14873" y="3262"/>
                    <a:pt x="22747" y="0"/>
                    <a:pt x="30957"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3886129" cy="2345823"/>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6" id="6"/>
          <p:cNvSpPr/>
          <p:nvPr/>
        </p:nvSpPr>
        <p:spPr>
          <a:xfrm flipH="false" flipV="false" rot="0">
            <a:off x="13146223" y="3970566"/>
            <a:ext cx="4432032" cy="6316434"/>
          </a:xfrm>
          <a:custGeom>
            <a:avLst/>
            <a:gdLst/>
            <a:ahLst/>
            <a:cxnLst/>
            <a:rect r="r" b="b" t="t" l="l"/>
            <a:pathLst>
              <a:path h="6316434" w="4432032">
                <a:moveTo>
                  <a:pt x="0" y="0"/>
                </a:moveTo>
                <a:lnTo>
                  <a:pt x="4432031" y="0"/>
                </a:lnTo>
                <a:lnTo>
                  <a:pt x="4432031" y="6316434"/>
                </a:lnTo>
                <a:lnTo>
                  <a:pt x="0" y="6316434"/>
                </a:lnTo>
                <a:lnTo>
                  <a:pt x="0" y="0"/>
                </a:lnTo>
                <a:close/>
              </a:path>
            </a:pathLst>
          </a:custGeom>
          <a:blipFill>
            <a:blip r:embed="rId3"/>
            <a:stretch>
              <a:fillRect l="0" t="0" r="0" b="0"/>
            </a:stretch>
          </a:blipFill>
        </p:spPr>
      </p:sp>
      <p:sp>
        <p:nvSpPr>
          <p:cNvPr name="Freeform 7" id="7"/>
          <p:cNvSpPr/>
          <p:nvPr/>
        </p:nvSpPr>
        <p:spPr>
          <a:xfrm flipH="false" flipV="false" rot="0">
            <a:off x="1111285" y="548872"/>
            <a:ext cx="2023001" cy="2027225"/>
          </a:xfrm>
          <a:custGeom>
            <a:avLst/>
            <a:gdLst/>
            <a:ahLst/>
            <a:cxnLst/>
            <a:rect r="r" b="b" t="t" l="l"/>
            <a:pathLst>
              <a:path h="2027225" w="2023001">
                <a:moveTo>
                  <a:pt x="0" y="0"/>
                </a:moveTo>
                <a:lnTo>
                  <a:pt x="2023001" y="0"/>
                </a:lnTo>
                <a:lnTo>
                  <a:pt x="2023001" y="2027225"/>
                </a:lnTo>
                <a:lnTo>
                  <a:pt x="0" y="2027225"/>
                </a:lnTo>
                <a:lnTo>
                  <a:pt x="0" y="0"/>
                </a:lnTo>
                <a:close/>
              </a:path>
            </a:pathLst>
          </a:custGeom>
          <a:blipFill>
            <a:blip r:embed="rId4"/>
            <a:stretch>
              <a:fillRect l="0" t="0" r="0" b="0"/>
            </a:stretch>
          </a:blipFill>
        </p:spPr>
      </p:sp>
      <p:sp>
        <p:nvSpPr>
          <p:cNvPr name="Freeform 8" id="8"/>
          <p:cNvSpPr/>
          <p:nvPr/>
        </p:nvSpPr>
        <p:spPr>
          <a:xfrm flipH="false" flipV="false" rot="5400000">
            <a:off x="-1752010" y="6895510"/>
            <a:ext cx="4615306" cy="1111285"/>
          </a:xfrm>
          <a:custGeom>
            <a:avLst/>
            <a:gdLst/>
            <a:ahLst/>
            <a:cxnLst/>
            <a:rect r="r" b="b" t="t" l="l"/>
            <a:pathLst>
              <a:path h="1111285" w="4615306">
                <a:moveTo>
                  <a:pt x="0" y="0"/>
                </a:moveTo>
                <a:lnTo>
                  <a:pt x="4615305" y="0"/>
                </a:lnTo>
                <a:lnTo>
                  <a:pt x="4615305" y="1111285"/>
                </a:lnTo>
                <a:lnTo>
                  <a:pt x="0" y="1111285"/>
                </a:lnTo>
                <a:lnTo>
                  <a:pt x="0" y="0"/>
                </a:lnTo>
                <a:close/>
              </a:path>
            </a:pathLst>
          </a:custGeom>
          <a:blipFill>
            <a:blip r:embed="rId5"/>
            <a:stretch>
              <a:fillRect l="0" t="0" r="-21630" b="-396940"/>
            </a:stretch>
          </a:blipFill>
        </p:spPr>
      </p:sp>
      <p:sp>
        <p:nvSpPr>
          <p:cNvPr name="TextBox 9" id="9"/>
          <p:cNvSpPr txBox="true"/>
          <p:nvPr/>
        </p:nvSpPr>
        <p:spPr>
          <a:xfrm rot="0">
            <a:off x="3384551" y="2290347"/>
            <a:ext cx="7592386" cy="7139559"/>
          </a:xfrm>
          <a:prstGeom prst="rect">
            <a:avLst/>
          </a:prstGeom>
        </p:spPr>
        <p:txBody>
          <a:bodyPr anchor="t" rtlCol="false" tIns="0" lIns="0" bIns="0" rIns="0">
            <a:spAutoFit/>
          </a:bodyPr>
          <a:lstStyle/>
          <a:p>
            <a:pPr algn="l" marL="604519" indent="-302260" lvl="1">
              <a:lnSpc>
                <a:spcPts val="4367"/>
              </a:lnSpc>
              <a:buFont typeface="Arial"/>
              <a:buChar char="•"/>
            </a:pPr>
            <a:r>
              <a:rPr lang="en-US" sz="2799" strike="noStrike" u="none">
                <a:solidFill>
                  <a:srgbClr val="FFFFFF"/>
                </a:solidFill>
                <a:latin typeface="Montserrat"/>
                <a:ea typeface="Montserrat"/>
                <a:cs typeface="Montserrat"/>
                <a:sym typeface="Montserrat"/>
              </a:rPr>
              <a:t>Introduction</a:t>
            </a:r>
          </a:p>
          <a:p>
            <a:pPr algn="l" marL="604519" indent="-302260" lvl="1">
              <a:lnSpc>
                <a:spcPts val="4367"/>
              </a:lnSpc>
              <a:buFont typeface="Arial"/>
              <a:buChar char="•"/>
            </a:pPr>
            <a:r>
              <a:rPr lang="en-US" sz="2799" strike="noStrike" u="none">
                <a:solidFill>
                  <a:srgbClr val="FFFFFF"/>
                </a:solidFill>
                <a:latin typeface="Montserrat"/>
                <a:ea typeface="Montserrat"/>
                <a:cs typeface="Montserrat"/>
                <a:sym typeface="Montserrat"/>
              </a:rPr>
              <a:t>Project Objectives</a:t>
            </a:r>
          </a:p>
          <a:p>
            <a:pPr algn="l" marL="604519" indent="-302260" lvl="1">
              <a:lnSpc>
                <a:spcPts val="4367"/>
              </a:lnSpc>
              <a:buFont typeface="Arial"/>
              <a:buChar char="•"/>
            </a:pPr>
            <a:r>
              <a:rPr lang="en-US" sz="2799" strike="noStrike" u="none">
                <a:solidFill>
                  <a:srgbClr val="FFFFFF"/>
                </a:solidFill>
                <a:latin typeface="Montserrat"/>
                <a:ea typeface="Montserrat"/>
                <a:cs typeface="Montserrat"/>
                <a:sym typeface="Montserrat"/>
              </a:rPr>
              <a:t>Dataset Description</a:t>
            </a:r>
          </a:p>
          <a:p>
            <a:pPr algn="l" marL="604519" indent="-302260" lvl="1">
              <a:lnSpc>
                <a:spcPts val="4367"/>
              </a:lnSpc>
              <a:buFont typeface="Arial"/>
              <a:buChar char="•"/>
            </a:pPr>
            <a:r>
              <a:rPr lang="en-US" sz="2799" strike="noStrike" u="none">
                <a:solidFill>
                  <a:srgbClr val="FFFFFF"/>
                </a:solidFill>
                <a:latin typeface="Montserrat"/>
                <a:ea typeface="Montserrat"/>
                <a:cs typeface="Montserrat"/>
                <a:sym typeface="Montserrat"/>
              </a:rPr>
              <a:t>Dataset Preprocessing</a:t>
            </a:r>
          </a:p>
          <a:p>
            <a:pPr algn="l" marL="604519" indent="-302260" lvl="1">
              <a:lnSpc>
                <a:spcPts val="4367"/>
              </a:lnSpc>
              <a:buFont typeface="Arial"/>
              <a:buChar char="•"/>
            </a:pPr>
            <a:r>
              <a:rPr lang="en-US" sz="2799" strike="noStrike" u="none">
                <a:solidFill>
                  <a:srgbClr val="FFFFFF"/>
                </a:solidFill>
                <a:latin typeface="Montserrat"/>
                <a:ea typeface="Montserrat"/>
                <a:cs typeface="Montserrat"/>
                <a:sym typeface="Montserrat"/>
              </a:rPr>
              <a:t>Model Selection and Architecture</a:t>
            </a:r>
          </a:p>
          <a:p>
            <a:pPr algn="l" marL="604519" indent="-302260" lvl="1">
              <a:lnSpc>
                <a:spcPts val="4367"/>
              </a:lnSpc>
              <a:buFont typeface="Arial"/>
              <a:buChar char="•"/>
            </a:pPr>
            <a:r>
              <a:rPr lang="en-US" sz="2799" strike="noStrike" u="none">
                <a:solidFill>
                  <a:srgbClr val="FFFFFF"/>
                </a:solidFill>
                <a:latin typeface="Montserrat"/>
                <a:ea typeface="Montserrat"/>
                <a:cs typeface="Montserrat"/>
                <a:sym typeface="Montserrat"/>
              </a:rPr>
              <a:t>Model Training Process</a:t>
            </a:r>
          </a:p>
          <a:p>
            <a:pPr algn="l" marL="604519" indent="-302260" lvl="1">
              <a:lnSpc>
                <a:spcPts val="4367"/>
              </a:lnSpc>
              <a:buFont typeface="Arial"/>
              <a:buChar char="•"/>
            </a:pPr>
            <a:r>
              <a:rPr lang="en-US" sz="2799" strike="noStrike" u="none">
                <a:solidFill>
                  <a:srgbClr val="FFFFFF"/>
                </a:solidFill>
                <a:latin typeface="Montserrat"/>
                <a:ea typeface="Montserrat"/>
                <a:cs typeface="Montserrat"/>
                <a:sym typeface="Montserrat"/>
              </a:rPr>
              <a:t>Hyperparameter Tuning</a:t>
            </a:r>
          </a:p>
          <a:p>
            <a:pPr algn="l" marL="604519" indent="-302260" lvl="1">
              <a:lnSpc>
                <a:spcPts val="4367"/>
              </a:lnSpc>
              <a:buFont typeface="Arial"/>
              <a:buChar char="•"/>
            </a:pPr>
            <a:r>
              <a:rPr lang="en-US" sz="2799" strike="noStrike" u="none">
                <a:solidFill>
                  <a:srgbClr val="FFFFFF"/>
                </a:solidFill>
                <a:latin typeface="Montserrat"/>
                <a:ea typeface="Montserrat"/>
                <a:cs typeface="Montserrat"/>
                <a:sym typeface="Montserrat"/>
              </a:rPr>
              <a:t>Evaluation</a:t>
            </a:r>
          </a:p>
          <a:p>
            <a:pPr algn="l" marL="604519" indent="-302260" lvl="1">
              <a:lnSpc>
                <a:spcPts val="4367"/>
              </a:lnSpc>
              <a:buFont typeface="Arial"/>
              <a:buChar char="•"/>
            </a:pPr>
            <a:r>
              <a:rPr lang="en-US" sz="2799" strike="noStrike" u="none">
                <a:solidFill>
                  <a:srgbClr val="FFFFFF"/>
                </a:solidFill>
                <a:latin typeface="Montserrat"/>
                <a:ea typeface="Montserrat"/>
                <a:cs typeface="Montserrat"/>
                <a:sym typeface="Montserrat"/>
              </a:rPr>
              <a:t>Fine-Tuning and Iteration</a:t>
            </a:r>
          </a:p>
          <a:p>
            <a:pPr algn="l" marL="604519" indent="-302260" lvl="1">
              <a:lnSpc>
                <a:spcPts val="4367"/>
              </a:lnSpc>
              <a:buFont typeface="Arial"/>
              <a:buChar char="•"/>
            </a:pPr>
            <a:r>
              <a:rPr lang="en-US" sz="2799" strike="noStrike" u="none">
                <a:solidFill>
                  <a:srgbClr val="FFFFFF"/>
                </a:solidFill>
                <a:latin typeface="Montserrat"/>
                <a:ea typeface="Montserrat"/>
                <a:cs typeface="Montserrat"/>
                <a:sym typeface="Montserrat"/>
              </a:rPr>
              <a:t>Final Model Testing</a:t>
            </a:r>
          </a:p>
          <a:p>
            <a:pPr algn="l" marL="604519" indent="-302260" lvl="1">
              <a:lnSpc>
                <a:spcPts val="4367"/>
              </a:lnSpc>
              <a:buFont typeface="Arial"/>
              <a:buChar char="•"/>
            </a:pPr>
            <a:r>
              <a:rPr lang="en-US" sz="2799" strike="noStrike" u="none">
                <a:solidFill>
                  <a:srgbClr val="FFFFFF"/>
                </a:solidFill>
                <a:latin typeface="Montserrat"/>
                <a:ea typeface="Montserrat"/>
                <a:cs typeface="Montserrat"/>
                <a:sym typeface="Montserrat"/>
              </a:rPr>
              <a:t>Results</a:t>
            </a:r>
          </a:p>
          <a:p>
            <a:pPr algn="l" marL="604519" indent="-302260" lvl="1">
              <a:lnSpc>
                <a:spcPts val="4367"/>
              </a:lnSpc>
              <a:buFont typeface="Arial"/>
              <a:buChar char="•"/>
            </a:pPr>
            <a:r>
              <a:rPr lang="en-US" sz="2799" strike="noStrike" u="none">
                <a:solidFill>
                  <a:srgbClr val="FFFFFF"/>
                </a:solidFill>
                <a:latin typeface="Montserrat"/>
                <a:ea typeface="Montserrat"/>
                <a:cs typeface="Montserrat"/>
                <a:sym typeface="Montserrat"/>
              </a:rPr>
              <a:t>Conclusion</a:t>
            </a:r>
          </a:p>
          <a:p>
            <a:pPr algn="l" marL="604519" indent="-302260" lvl="1">
              <a:lnSpc>
                <a:spcPts val="4367"/>
              </a:lnSpc>
              <a:buFont typeface="Arial"/>
              <a:buChar char="•"/>
            </a:pPr>
            <a:r>
              <a:rPr lang="en-US" sz="2799" strike="noStrike" u="none">
                <a:solidFill>
                  <a:srgbClr val="FFFFFF"/>
                </a:solidFill>
                <a:latin typeface="Montserrat"/>
                <a:ea typeface="Montserrat"/>
                <a:cs typeface="Montserrat"/>
                <a:sym typeface="Montserrat"/>
              </a:rPr>
              <a:t>References</a:t>
            </a:r>
          </a:p>
        </p:txBody>
      </p:sp>
      <p:sp>
        <p:nvSpPr>
          <p:cNvPr name="TextBox 10" id="10"/>
          <p:cNvSpPr txBox="true"/>
          <p:nvPr/>
        </p:nvSpPr>
        <p:spPr>
          <a:xfrm rot="0">
            <a:off x="10238728" y="2229055"/>
            <a:ext cx="738209" cy="7139559"/>
          </a:xfrm>
          <a:prstGeom prst="rect">
            <a:avLst/>
          </a:prstGeom>
        </p:spPr>
        <p:txBody>
          <a:bodyPr anchor="t" rtlCol="false" tIns="0" lIns="0" bIns="0" rIns="0">
            <a:spAutoFit/>
          </a:bodyPr>
          <a:lstStyle/>
          <a:p>
            <a:pPr algn="r" marL="0" indent="0" lvl="0">
              <a:lnSpc>
                <a:spcPts val="4367"/>
              </a:lnSpc>
            </a:pPr>
            <a:r>
              <a:rPr lang="en-US" sz="2799" strike="noStrike" u="none">
                <a:solidFill>
                  <a:srgbClr val="FFFFFF"/>
                </a:solidFill>
                <a:latin typeface="Montserrat Bold"/>
                <a:ea typeface="Montserrat Bold"/>
                <a:cs typeface="Montserrat Bold"/>
                <a:sym typeface="Montserrat Bold"/>
              </a:rPr>
              <a:t>03</a:t>
            </a:r>
          </a:p>
          <a:p>
            <a:pPr algn="r" marL="0" indent="0" lvl="0">
              <a:lnSpc>
                <a:spcPts val="4367"/>
              </a:lnSpc>
            </a:pPr>
            <a:r>
              <a:rPr lang="en-US" sz="2799" strike="noStrike" u="none">
                <a:solidFill>
                  <a:srgbClr val="FFFFFF"/>
                </a:solidFill>
                <a:latin typeface="Montserrat Bold"/>
                <a:ea typeface="Montserrat Bold"/>
                <a:cs typeface="Montserrat Bold"/>
                <a:sym typeface="Montserrat Bold"/>
              </a:rPr>
              <a:t>04</a:t>
            </a:r>
          </a:p>
          <a:p>
            <a:pPr algn="r" marL="0" indent="0" lvl="0">
              <a:lnSpc>
                <a:spcPts val="4367"/>
              </a:lnSpc>
            </a:pPr>
            <a:r>
              <a:rPr lang="en-US" sz="2799" strike="noStrike" u="none">
                <a:solidFill>
                  <a:srgbClr val="FFFFFF"/>
                </a:solidFill>
                <a:latin typeface="Montserrat Bold"/>
                <a:ea typeface="Montserrat Bold"/>
                <a:cs typeface="Montserrat Bold"/>
                <a:sym typeface="Montserrat Bold"/>
              </a:rPr>
              <a:t>05</a:t>
            </a:r>
          </a:p>
          <a:p>
            <a:pPr algn="r" marL="0" indent="0" lvl="0">
              <a:lnSpc>
                <a:spcPts val="4367"/>
              </a:lnSpc>
            </a:pPr>
            <a:r>
              <a:rPr lang="en-US" sz="2799" strike="noStrike" u="none">
                <a:solidFill>
                  <a:srgbClr val="FFFFFF"/>
                </a:solidFill>
                <a:latin typeface="Montserrat Bold"/>
                <a:ea typeface="Montserrat Bold"/>
                <a:cs typeface="Montserrat Bold"/>
                <a:sym typeface="Montserrat Bold"/>
              </a:rPr>
              <a:t>06</a:t>
            </a:r>
          </a:p>
          <a:p>
            <a:pPr algn="r" marL="0" indent="0" lvl="0">
              <a:lnSpc>
                <a:spcPts val="4367"/>
              </a:lnSpc>
            </a:pPr>
            <a:r>
              <a:rPr lang="en-US" sz="2799" strike="noStrike" u="none">
                <a:solidFill>
                  <a:srgbClr val="FFFFFF"/>
                </a:solidFill>
                <a:latin typeface="Montserrat Bold"/>
                <a:ea typeface="Montserrat Bold"/>
                <a:cs typeface="Montserrat Bold"/>
                <a:sym typeface="Montserrat Bold"/>
              </a:rPr>
              <a:t>07</a:t>
            </a:r>
          </a:p>
          <a:p>
            <a:pPr algn="r" marL="0" indent="0" lvl="0">
              <a:lnSpc>
                <a:spcPts val="4367"/>
              </a:lnSpc>
            </a:pPr>
            <a:r>
              <a:rPr lang="en-US" sz="2799" strike="noStrike" u="none">
                <a:solidFill>
                  <a:srgbClr val="FFFFFF"/>
                </a:solidFill>
                <a:latin typeface="Montserrat Bold"/>
                <a:ea typeface="Montserrat Bold"/>
                <a:cs typeface="Montserrat Bold"/>
                <a:sym typeface="Montserrat Bold"/>
              </a:rPr>
              <a:t>09</a:t>
            </a:r>
          </a:p>
          <a:p>
            <a:pPr algn="r" marL="0" indent="0" lvl="0">
              <a:lnSpc>
                <a:spcPts val="4367"/>
              </a:lnSpc>
            </a:pPr>
            <a:r>
              <a:rPr lang="en-US" sz="2799" strike="noStrike" u="none">
                <a:solidFill>
                  <a:srgbClr val="FFFFFF"/>
                </a:solidFill>
                <a:latin typeface="Montserrat Bold"/>
                <a:ea typeface="Montserrat Bold"/>
                <a:cs typeface="Montserrat Bold"/>
                <a:sym typeface="Montserrat Bold"/>
              </a:rPr>
              <a:t>10</a:t>
            </a:r>
          </a:p>
          <a:p>
            <a:pPr algn="r" marL="0" indent="0" lvl="0">
              <a:lnSpc>
                <a:spcPts val="4367"/>
              </a:lnSpc>
            </a:pPr>
            <a:r>
              <a:rPr lang="en-US" sz="2799" strike="noStrike" u="none">
                <a:solidFill>
                  <a:srgbClr val="FFFFFF"/>
                </a:solidFill>
                <a:latin typeface="Montserrat Bold"/>
                <a:ea typeface="Montserrat Bold"/>
                <a:cs typeface="Montserrat Bold"/>
                <a:sym typeface="Montserrat Bold"/>
              </a:rPr>
              <a:t>11</a:t>
            </a:r>
          </a:p>
          <a:p>
            <a:pPr algn="r" marL="0" indent="0" lvl="0">
              <a:lnSpc>
                <a:spcPts val="4367"/>
              </a:lnSpc>
            </a:pPr>
            <a:r>
              <a:rPr lang="en-US" sz="2799">
                <a:solidFill>
                  <a:srgbClr val="FFFFFF"/>
                </a:solidFill>
                <a:latin typeface="Montserrat Bold"/>
                <a:ea typeface="Montserrat Bold"/>
                <a:cs typeface="Montserrat Bold"/>
                <a:sym typeface="Montserrat Bold"/>
              </a:rPr>
              <a:t>12</a:t>
            </a:r>
          </a:p>
          <a:p>
            <a:pPr algn="r" marL="0" indent="0" lvl="0">
              <a:lnSpc>
                <a:spcPts val="4367"/>
              </a:lnSpc>
            </a:pPr>
            <a:r>
              <a:rPr lang="en-US" sz="2799" strike="noStrike" u="none">
                <a:solidFill>
                  <a:srgbClr val="FFFFFF"/>
                </a:solidFill>
                <a:latin typeface="Montserrat Bold"/>
                <a:ea typeface="Montserrat Bold"/>
                <a:cs typeface="Montserrat Bold"/>
                <a:sym typeface="Montserrat Bold"/>
              </a:rPr>
              <a:t>13</a:t>
            </a:r>
          </a:p>
          <a:p>
            <a:pPr algn="r" marL="0" indent="0" lvl="0">
              <a:lnSpc>
                <a:spcPts val="4367"/>
              </a:lnSpc>
            </a:pPr>
            <a:r>
              <a:rPr lang="en-US" sz="2799" strike="noStrike" u="none">
                <a:solidFill>
                  <a:srgbClr val="FFFFFF"/>
                </a:solidFill>
                <a:latin typeface="Montserrat Bold"/>
                <a:ea typeface="Montserrat Bold"/>
                <a:cs typeface="Montserrat Bold"/>
                <a:sym typeface="Montserrat Bold"/>
              </a:rPr>
              <a:t>14</a:t>
            </a:r>
          </a:p>
          <a:p>
            <a:pPr algn="r" marL="0" indent="0" lvl="0">
              <a:lnSpc>
                <a:spcPts val="4367"/>
              </a:lnSpc>
            </a:pPr>
            <a:r>
              <a:rPr lang="en-US" sz="2799" strike="noStrike" u="none">
                <a:solidFill>
                  <a:srgbClr val="FFFFFF"/>
                </a:solidFill>
                <a:latin typeface="Montserrat Bold"/>
                <a:ea typeface="Montserrat Bold"/>
                <a:cs typeface="Montserrat Bold"/>
                <a:sym typeface="Montserrat Bold"/>
              </a:rPr>
              <a:t>17</a:t>
            </a:r>
          </a:p>
          <a:p>
            <a:pPr algn="r" marL="0" indent="0" lvl="0">
              <a:lnSpc>
                <a:spcPts val="4367"/>
              </a:lnSpc>
            </a:pPr>
            <a:r>
              <a:rPr lang="en-US" sz="2799" strike="noStrike" u="none">
                <a:solidFill>
                  <a:srgbClr val="FFFFFF"/>
                </a:solidFill>
                <a:latin typeface="Montserrat Bold"/>
                <a:ea typeface="Montserrat Bold"/>
                <a:cs typeface="Montserrat Bold"/>
                <a:sym typeface="Montserrat Bold"/>
              </a:rPr>
              <a:t>18</a:t>
            </a:r>
          </a:p>
        </p:txBody>
      </p:sp>
      <p:sp>
        <p:nvSpPr>
          <p:cNvPr name="TextBox 11" id="11"/>
          <p:cNvSpPr txBox="true"/>
          <p:nvPr/>
        </p:nvSpPr>
        <p:spPr>
          <a:xfrm rot="0">
            <a:off x="3593543" y="1378155"/>
            <a:ext cx="11100914" cy="936625"/>
          </a:xfrm>
          <a:prstGeom prst="rect">
            <a:avLst/>
          </a:prstGeom>
        </p:spPr>
        <p:txBody>
          <a:bodyPr anchor="t" rtlCol="false" tIns="0" lIns="0" bIns="0" rIns="0">
            <a:spAutoFit/>
          </a:bodyPr>
          <a:lstStyle/>
          <a:p>
            <a:pPr algn="l" marL="0" indent="0" lvl="0">
              <a:lnSpc>
                <a:spcPts val="7699"/>
              </a:lnSpc>
            </a:pPr>
            <a:r>
              <a:rPr lang="en-US" sz="5499">
                <a:solidFill>
                  <a:srgbClr val="FFFFFF"/>
                </a:solidFill>
                <a:latin typeface="Montserrat Classic Bold"/>
                <a:ea typeface="Montserrat Classic Bold"/>
                <a:cs typeface="Montserrat Classic Bold"/>
                <a:sym typeface="Montserrat Classic Bold"/>
              </a:rPr>
              <a:t>T</a:t>
            </a:r>
            <a:r>
              <a:rPr lang="en-US" sz="5499" strike="noStrike" u="none">
                <a:solidFill>
                  <a:srgbClr val="FFFFFF"/>
                </a:solidFill>
                <a:latin typeface="Montserrat Classic Bold"/>
                <a:ea typeface="Montserrat Classic Bold"/>
                <a:cs typeface="Montserrat Classic Bold"/>
                <a:sym typeface="Montserrat Classic Bold"/>
              </a:rPr>
              <a:t>able of contents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500633" y="3101300"/>
            <a:ext cx="11069659" cy="6062059"/>
            <a:chOff x="0" y="0"/>
            <a:chExt cx="3273915" cy="1792888"/>
          </a:xfrm>
        </p:grpSpPr>
        <p:sp>
          <p:nvSpPr>
            <p:cNvPr name="Freeform 4" id="4"/>
            <p:cNvSpPr/>
            <p:nvPr/>
          </p:nvSpPr>
          <p:spPr>
            <a:xfrm flipH="false" flipV="false" rot="0">
              <a:off x="0" y="0"/>
              <a:ext cx="3273915" cy="1792888"/>
            </a:xfrm>
            <a:custGeom>
              <a:avLst/>
              <a:gdLst/>
              <a:ahLst/>
              <a:cxnLst/>
              <a:rect r="r" b="b" t="t" l="l"/>
              <a:pathLst>
                <a:path h="1792888" w="3273915">
                  <a:moveTo>
                    <a:pt x="41264" y="0"/>
                  </a:moveTo>
                  <a:lnTo>
                    <a:pt x="3232651" y="0"/>
                  </a:lnTo>
                  <a:cubicBezTo>
                    <a:pt x="3255440" y="0"/>
                    <a:pt x="3273915" y="18474"/>
                    <a:pt x="3273915" y="41264"/>
                  </a:cubicBezTo>
                  <a:lnTo>
                    <a:pt x="3273915" y="1751625"/>
                  </a:lnTo>
                  <a:cubicBezTo>
                    <a:pt x="3273915" y="1774414"/>
                    <a:pt x="3255440" y="1792888"/>
                    <a:pt x="3232651" y="1792888"/>
                  </a:cubicBezTo>
                  <a:lnTo>
                    <a:pt x="41264" y="1792888"/>
                  </a:lnTo>
                  <a:cubicBezTo>
                    <a:pt x="18474" y="1792888"/>
                    <a:pt x="0" y="1774414"/>
                    <a:pt x="0" y="1751625"/>
                  </a:cubicBezTo>
                  <a:lnTo>
                    <a:pt x="0" y="41264"/>
                  </a:lnTo>
                  <a:cubicBezTo>
                    <a:pt x="0" y="18474"/>
                    <a:pt x="18474" y="0"/>
                    <a:pt x="41264"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3273915" cy="1888138"/>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AutoShape 6" id="6"/>
          <p:cNvSpPr/>
          <p:nvPr/>
        </p:nvSpPr>
        <p:spPr>
          <a:xfrm>
            <a:off x="2476393" y="5527079"/>
            <a:ext cx="9118141" cy="0"/>
          </a:xfrm>
          <a:prstGeom prst="line">
            <a:avLst/>
          </a:prstGeom>
          <a:ln cap="flat" w="66675">
            <a:solidFill>
              <a:srgbClr val="FFFFFF"/>
            </a:solidFill>
            <a:prstDash val="solid"/>
            <a:headEnd type="oval" len="lg" w="lg"/>
            <a:tailEnd type="oval" len="lg" w="lg"/>
          </a:ln>
        </p:spPr>
      </p:sp>
      <p:sp>
        <p:nvSpPr>
          <p:cNvPr name="Freeform 7" id="7"/>
          <p:cNvSpPr/>
          <p:nvPr/>
        </p:nvSpPr>
        <p:spPr>
          <a:xfrm flipH="false" flipV="false" rot="0">
            <a:off x="11731337" y="3101300"/>
            <a:ext cx="6150473" cy="8396551"/>
          </a:xfrm>
          <a:custGeom>
            <a:avLst/>
            <a:gdLst/>
            <a:ahLst/>
            <a:cxnLst/>
            <a:rect r="r" b="b" t="t" l="l"/>
            <a:pathLst>
              <a:path h="8396551" w="6150473">
                <a:moveTo>
                  <a:pt x="0" y="0"/>
                </a:moveTo>
                <a:lnTo>
                  <a:pt x="6150473" y="0"/>
                </a:lnTo>
                <a:lnTo>
                  <a:pt x="6150473" y="8396551"/>
                </a:lnTo>
                <a:lnTo>
                  <a:pt x="0" y="8396551"/>
                </a:lnTo>
                <a:lnTo>
                  <a:pt x="0" y="0"/>
                </a:lnTo>
                <a:close/>
              </a:path>
            </a:pathLst>
          </a:custGeom>
          <a:blipFill>
            <a:blip r:embed="rId3"/>
            <a:stretch>
              <a:fillRect l="0" t="0" r="0" b="0"/>
            </a:stretch>
          </a:blipFill>
        </p:spPr>
      </p:sp>
      <p:sp>
        <p:nvSpPr>
          <p:cNvPr name="Freeform 8" id="8"/>
          <p:cNvSpPr/>
          <p:nvPr/>
        </p:nvSpPr>
        <p:spPr>
          <a:xfrm flipH="false" flipV="false" rot="-5400000">
            <a:off x="7610259" y="7659774"/>
            <a:ext cx="832240" cy="4430924"/>
          </a:xfrm>
          <a:custGeom>
            <a:avLst/>
            <a:gdLst/>
            <a:ahLst/>
            <a:cxnLst/>
            <a:rect r="r" b="b" t="t" l="l"/>
            <a:pathLst>
              <a:path h="4430924" w="832240">
                <a:moveTo>
                  <a:pt x="0" y="0"/>
                </a:moveTo>
                <a:lnTo>
                  <a:pt x="832240" y="0"/>
                </a:lnTo>
                <a:lnTo>
                  <a:pt x="832240" y="4430924"/>
                </a:lnTo>
                <a:lnTo>
                  <a:pt x="0" y="4430924"/>
                </a:lnTo>
                <a:lnTo>
                  <a:pt x="0" y="0"/>
                </a:lnTo>
                <a:close/>
              </a:path>
            </a:pathLst>
          </a:custGeom>
          <a:blipFill>
            <a:blip r:embed="rId4"/>
            <a:stretch>
              <a:fillRect l="-557972" t="0" r="0" b="0"/>
            </a:stretch>
          </a:blipFill>
        </p:spPr>
      </p:sp>
      <p:sp>
        <p:nvSpPr>
          <p:cNvPr name="TextBox 9" id="9"/>
          <p:cNvSpPr txBox="true"/>
          <p:nvPr/>
        </p:nvSpPr>
        <p:spPr>
          <a:xfrm rot="0">
            <a:off x="2695853" y="3506100"/>
            <a:ext cx="8679219" cy="1637400"/>
          </a:xfrm>
          <a:prstGeom prst="rect">
            <a:avLst/>
          </a:prstGeom>
        </p:spPr>
        <p:txBody>
          <a:bodyPr anchor="t" rtlCol="false" tIns="0" lIns="0" bIns="0" rIns="0">
            <a:spAutoFit/>
          </a:bodyPr>
          <a:lstStyle/>
          <a:p>
            <a:pPr algn="ctr" marL="0" indent="0" lvl="0">
              <a:lnSpc>
                <a:spcPts val="13321"/>
              </a:lnSpc>
              <a:spcBef>
                <a:spcPct val="0"/>
              </a:spcBef>
            </a:pPr>
            <a:r>
              <a:rPr lang="en-US" sz="9515">
                <a:solidFill>
                  <a:srgbClr val="FFFFFF"/>
                </a:solidFill>
                <a:latin typeface="Montserrat Classic Bold"/>
                <a:ea typeface="Montserrat Classic Bold"/>
                <a:cs typeface="Montserrat Classic Bold"/>
                <a:sym typeface="Montserrat Classic Bold"/>
              </a:rPr>
              <a:t>T</a:t>
            </a:r>
            <a:r>
              <a:rPr lang="en-US" sz="9515" strike="noStrike" u="none">
                <a:solidFill>
                  <a:srgbClr val="FFFFFF"/>
                </a:solidFill>
                <a:latin typeface="Montserrat Classic Bold"/>
                <a:ea typeface="Montserrat Classic Bold"/>
                <a:cs typeface="Montserrat Classic Bold"/>
                <a:sym typeface="Montserrat Classic Bold"/>
              </a:rPr>
              <a:t>hank You!</a:t>
            </a:r>
          </a:p>
        </p:txBody>
      </p:sp>
      <p:sp>
        <p:nvSpPr>
          <p:cNvPr name="Freeform 10" id="10"/>
          <p:cNvSpPr/>
          <p:nvPr/>
        </p:nvSpPr>
        <p:spPr>
          <a:xfrm flipH="false" flipV="false" rot="5400000">
            <a:off x="10413250" y="-1799342"/>
            <a:ext cx="832240" cy="4430924"/>
          </a:xfrm>
          <a:custGeom>
            <a:avLst/>
            <a:gdLst/>
            <a:ahLst/>
            <a:cxnLst/>
            <a:rect r="r" b="b" t="t" l="l"/>
            <a:pathLst>
              <a:path h="4430924" w="832240">
                <a:moveTo>
                  <a:pt x="0" y="0"/>
                </a:moveTo>
                <a:lnTo>
                  <a:pt x="832240" y="0"/>
                </a:lnTo>
                <a:lnTo>
                  <a:pt x="832240" y="4430924"/>
                </a:lnTo>
                <a:lnTo>
                  <a:pt x="0" y="4430924"/>
                </a:lnTo>
                <a:lnTo>
                  <a:pt x="0" y="0"/>
                </a:lnTo>
                <a:close/>
              </a:path>
            </a:pathLst>
          </a:custGeom>
          <a:blipFill>
            <a:blip r:embed="rId4"/>
            <a:stretch>
              <a:fillRect l="-557972" t="0" r="0" b="0"/>
            </a:stretch>
          </a:blipFill>
        </p:spPr>
      </p:sp>
      <p:sp>
        <p:nvSpPr>
          <p:cNvPr name="Freeform 11" id="11"/>
          <p:cNvSpPr/>
          <p:nvPr/>
        </p:nvSpPr>
        <p:spPr>
          <a:xfrm flipH="false" flipV="false" rot="0">
            <a:off x="232674" y="1889878"/>
            <a:ext cx="3522730" cy="2850475"/>
          </a:xfrm>
          <a:custGeom>
            <a:avLst/>
            <a:gdLst/>
            <a:ahLst/>
            <a:cxnLst/>
            <a:rect r="r" b="b" t="t" l="l"/>
            <a:pathLst>
              <a:path h="2850475" w="3522730">
                <a:moveTo>
                  <a:pt x="0" y="0"/>
                </a:moveTo>
                <a:lnTo>
                  <a:pt x="3522730" y="0"/>
                </a:lnTo>
                <a:lnTo>
                  <a:pt x="3522730" y="2850475"/>
                </a:lnTo>
                <a:lnTo>
                  <a:pt x="0" y="2850475"/>
                </a:lnTo>
                <a:lnTo>
                  <a:pt x="0" y="0"/>
                </a:lnTo>
                <a:close/>
              </a:path>
            </a:pathLst>
          </a:custGeom>
          <a:blipFill>
            <a:blip r:embed="rId4"/>
            <a:stretch>
              <a:fillRect l="0" t="0" r="0" b="0"/>
            </a:stretch>
          </a:blipFill>
        </p:spPr>
      </p:sp>
      <p:sp>
        <p:nvSpPr>
          <p:cNvPr name="TextBox 12" id="12"/>
          <p:cNvSpPr txBox="true"/>
          <p:nvPr/>
        </p:nvSpPr>
        <p:spPr>
          <a:xfrm rot="0">
            <a:off x="2874909" y="5855692"/>
            <a:ext cx="8856427" cy="1879600"/>
          </a:xfrm>
          <a:prstGeom prst="rect">
            <a:avLst/>
          </a:prstGeom>
        </p:spPr>
        <p:txBody>
          <a:bodyPr anchor="t" rtlCol="false" tIns="0" lIns="0" bIns="0" rIns="0">
            <a:spAutoFit/>
          </a:bodyPr>
          <a:lstStyle/>
          <a:p>
            <a:pPr algn="ctr">
              <a:lnSpc>
                <a:spcPts val="3769"/>
              </a:lnSpc>
            </a:pPr>
            <a:r>
              <a:rPr lang="en-US" sz="2599">
                <a:solidFill>
                  <a:srgbClr val="FFFFFF"/>
                </a:solidFill>
                <a:latin typeface="Montserrat"/>
                <a:ea typeface="Montserrat"/>
                <a:cs typeface="Montserrat"/>
                <a:sym typeface="Montserrat"/>
              </a:rPr>
              <a:t>Capstone Project Submitted By</a:t>
            </a:r>
          </a:p>
          <a:p>
            <a:pPr algn="ctr">
              <a:lnSpc>
                <a:spcPts val="3769"/>
              </a:lnSpc>
            </a:pPr>
            <a:r>
              <a:rPr lang="en-US" sz="2599">
                <a:solidFill>
                  <a:srgbClr val="FFFFFF"/>
                </a:solidFill>
                <a:latin typeface="Montserrat Bold"/>
                <a:ea typeface="Montserrat Bold"/>
                <a:cs typeface="Montserrat Bold"/>
                <a:sym typeface="Montserrat Bold"/>
              </a:rPr>
              <a:t>Karthik Manivannan</a:t>
            </a:r>
          </a:p>
          <a:p>
            <a:pPr algn="ctr">
              <a:lnSpc>
                <a:spcPts val="3769"/>
              </a:lnSpc>
            </a:pPr>
            <a:r>
              <a:rPr lang="en-US" sz="2599">
                <a:solidFill>
                  <a:srgbClr val="FFFFFF"/>
                </a:solidFill>
                <a:latin typeface="Montserrat"/>
                <a:ea typeface="Montserrat"/>
                <a:cs typeface="Montserrat"/>
                <a:sym typeface="Montserrat"/>
              </a:rPr>
              <a:t>Student Id:</a:t>
            </a:r>
          </a:p>
          <a:p>
            <a:pPr algn="ctr">
              <a:lnSpc>
                <a:spcPts val="3769"/>
              </a:lnSpc>
            </a:pPr>
            <a:r>
              <a:rPr lang="en-US" sz="2599">
                <a:solidFill>
                  <a:srgbClr val="FFFFFF"/>
                </a:solidFill>
                <a:latin typeface="Montserrat Bold"/>
                <a:ea typeface="Montserrat Bold"/>
                <a:cs typeface="Montserrat Bold"/>
                <a:sym typeface="Montserrat Bold"/>
              </a:rPr>
              <a:t>1229717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028700" y="1028700"/>
            <a:ext cx="15058624" cy="8368928"/>
            <a:chOff x="0" y="0"/>
            <a:chExt cx="3966057" cy="2204162"/>
          </a:xfrm>
        </p:grpSpPr>
        <p:sp>
          <p:nvSpPr>
            <p:cNvPr name="Freeform 4" id="4"/>
            <p:cNvSpPr/>
            <p:nvPr/>
          </p:nvSpPr>
          <p:spPr>
            <a:xfrm flipH="false" flipV="false" rot="0">
              <a:off x="0" y="0"/>
              <a:ext cx="3966058" cy="2204162"/>
            </a:xfrm>
            <a:custGeom>
              <a:avLst/>
              <a:gdLst/>
              <a:ahLst/>
              <a:cxnLst/>
              <a:rect r="r" b="b" t="t" l="l"/>
              <a:pathLst>
                <a:path h="2204162" w="3966058">
                  <a:moveTo>
                    <a:pt x="30333" y="0"/>
                  </a:moveTo>
                  <a:lnTo>
                    <a:pt x="3935724" y="0"/>
                  </a:lnTo>
                  <a:cubicBezTo>
                    <a:pt x="3952477" y="0"/>
                    <a:pt x="3966058" y="13581"/>
                    <a:pt x="3966058" y="30333"/>
                  </a:cubicBezTo>
                  <a:lnTo>
                    <a:pt x="3966058" y="2173829"/>
                  </a:lnTo>
                  <a:cubicBezTo>
                    <a:pt x="3966058" y="2190582"/>
                    <a:pt x="3952477" y="2204162"/>
                    <a:pt x="3935724" y="2204162"/>
                  </a:cubicBezTo>
                  <a:lnTo>
                    <a:pt x="30333" y="2204162"/>
                  </a:lnTo>
                  <a:cubicBezTo>
                    <a:pt x="13581" y="2204162"/>
                    <a:pt x="0" y="2190582"/>
                    <a:pt x="0" y="2173829"/>
                  </a:cubicBezTo>
                  <a:lnTo>
                    <a:pt x="0" y="30333"/>
                  </a:lnTo>
                  <a:cubicBezTo>
                    <a:pt x="0" y="13581"/>
                    <a:pt x="13581" y="0"/>
                    <a:pt x="30333" y="0"/>
                  </a:cubicBezTo>
                  <a:close/>
                </a:path>
              </a:pathLst>
            </a:custGeom>
            <a:gradFill rotWithShape="true">
              <a:gsLst>
                <a:gs pos="0">
                  <a:srgbClr val="2B69B4">
                    <a:alpha val="100000"/>
                  </a:srgbClr>
                </a:gs>
                <a:gs pos="50000">
                  <a:srgbClr val="4FB6E8">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3966057" cy="2299412"/>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6" id="6"/>
          <p:cNvSpPr txBox="true"/>
          <p:nvPr/>
        </p:nvSpPr>
        <p:spPr>
          <a:xfrm rot="0">
            <a:off x="2262365" y="1191435"/>
            <a:ext cx="7242648" cy="936625"/>
          </a:xfrm>
          <a:prstGeom prst="rect">
            <a:avLst/>
          </a:prstGeom>
        </p:spPr>
        <p:txBody>
          <a:bodyPr anchor="t" rtlCol="false" tIns="0" lIns="0" bIns="0" rIns="0">
            <a:spAutoFit/>
          </a:bodyPr>
          <a:lstStyle/>
          <a:p>
            <a:pPr algn="l" marL="0" indent="0" lvl="0">
              <a:lnSpc>
                <a:spcPts val="7699"/>
              </a:lnSpc>
              <a:spcBef>
                <a:spcPct val="0"/>
              </a:spcBef>
            </a:pPr>
            <a:r>
              <a:rPr lang="en-US" sz="5499" strike="noStrike" u="none">
                <a:solidFill>
                  <a:srgbClr val="FFFFFF"/>
                </a:solidFill>
                <a:latin typeface="Montserrat Classic Bold"/>
                <a:ea typeface="Montserrat Classic Bold"/>
                <a:cs typeface="Montserrat Classic Bold"/>
                <a:sym typeface="Montserrat Classic Bold"/>
              </a:rPr>
              <a:t>Introduction</a:t>
            </a:r>
          </a:p>
        </p:txBody>
      </p:sp>
      <p:sp>
        <p:nvSpPr>
          <p:cNvPr name="TextBox 7" id="7"/>
          <p:cNvSpPr txBox="true"/>
          <p:nvPr/>
        </p:nvSpPr>
        <p:spPr>
          <a:xfrm rot="0">
            <a:off x="2262365" y="2360154"/>
            <a:ext cx="11088014" cy="6378575"/>
          </a:xfrm>
          <a:prstGeom prst="rect">
            <a:avLst/>
          </a:prstGeom>
        </p:spPr>
        <p:txBody>
          <a:bodyPr anchor="t" rtlCol="false" tIns="0" lIns="0" bIns="0" rIns="0">
            <a:spAutoFit/>
          </a:bodyPr>
          <a:lstStyle/>
          <a:p>
            <a:pPr algn="l" marL="474979" indent="-237490" lvl="1">
              <a:lnSpc>
                <a:spcPts val="3189"/>
              </a:lnSpc>
              <a:buFont typeface="Arial"/>
              <a:buChar char="•"/>
            </a:pPr>
            <a:r>
              <a:rPr lang="en-US" sz="2199">
                <a:solidFill>
                  <a:srgbClr val="FFFFFF"/>
                </a:solidFill>
                <a:latin typeface="Montserrat"/>
                <a:ea typeface="Montserrat"/>
                <a:cs typeface="Montserrat"/>
                <a:sym typeface="Montserrat"/>
              </a:rPr>
              <a:t>The primary goal of this capstone project is to develop and train advanced deep learning models to classify remote sensing images accurately. </a:t>
            </a:r>
          </a:p>
          <a:p>
            <a:pPr algn="l" marL="474979" indent="-237490" lvl="1">
              <a:lnSpc>
                <a:spcPts val="3189"/>
              </a:lnSpc>
              <a:buFont typeface="Arial"/>
              <a:buChar char="•"/>
            </a:pPr>
            <a:r>
              <a:rPr lang="en-US" sz="2199">
                <a:solidFill>
                  <a:srgbClr val="FFFFFF"/>
                </a:solidFill>
                <a:latin typeface="Montserrat"/>
                <a:ea typeface="Montserrat"/>
                <a:cs typeface="Montserrat"/>
                <a:sym typeface="Montserrat"/>
              </a:rPr>
              <a:t>These models will be trained using a strategically down sampled version of the RSI-CB256 dataset. </a:t>
            </a:r>
          </a:p>
          <a:p>
            <a:pPr algn="l" marL="474979" indent="-237490" lvl="1">
              <a:lnSpc>
                <a:spcPts val="3189"/>
              </a:lnSpc>
              <a:buFont typeface="Arial"/>
              <a:buChar char="•"/>
            </a:pPr>
            <a:r>
              <a:rPr lang="en-US" sz="2199">
                <a:solidFill>
                  <a:srgbClr val="FFFFFF"/>
                </a:solidFill>
                <a:latin typeface="Montserrat"/>
                <a:ea typeface="Montserrat"/>
                <a:cs typeface="Montserrat"/>
                <a:sym typeface="Montserrat"/>
              </a:rPr>
              <a:t>The dataset will be reduced to 15 classes and around 12,500 image samples to facilitate ease of implementation and accommodate available compute power. </a:t>
            </a:r>
          </a:p>
          <a:p>
            <a:pPr algn="l" marL="474979" indent="-237490" lvl="1">
              <a:lnSpc>
                <a:spcPts val="3189"/>
              </a:lnSpc>
              <a:buFont typeface="Arial"/>
              <a:buChar char="•"/>
            </a:pPr>
            <a:r>
              <a:rPr lang="en-US" sz="2199">
                <a:solidFill>
                  <a:srgbClr val="FFFFFF"/>
                </a:solidFill>
                <a:latin typeface="Montserrat"/>
                <a:ea typeface="Montserrat"/>
                <a:cs typeface="Montserrat"/>
                <a:sym typeface="Montserrat"/>
              </a:rPr>
              <a:t>This project will leverage convolutional neural networks (CNN’s) to accurately classify various land cover types, showcasing the practical application of deep learning techniques in remote sensing and geospatial analysis. </a:t>
            </a:r>
          </a:p>
          <a:p>
            <a:pPr algn="l" marL="474979" indent="-237490" lvl="1">
              <a:lnSpc>
                <a:spcPts val="3189"/>
              </a:lnSpc>
              <a:buFont typeface="Arial"/>
              <a:buChar char="•"/>
            </a:pPr>
            <a:r>
              <a:rPr lang="en-US" sz="2199">
                <a:solidFill>
                  <a:srgbClr val="FFFFFF"/>
                </a:solidFill>
                <a:latin typeface="Montserrat"/>
                <a:ea typeface="Montserrat"/>
                <a:cs typeface="Montserrat"/>
                <a:sym typeface="Montserrat"/>
              </a:rPr>
              <a:t>Additionally, to provide a comparison, we will implement an existing open-source model, ResNet-18, and evaluate its performance against my custom CNN model. This comparison will highlight the strengths and weaknesses of each approach and provide insights into model selection for remote sensing image classification tasks. </a:t>
            </a:r>
          </a:p>
        </p:txBody>
      </p:sp>
      <p:sp>
        <p:nvSpPr>
          <p:cNvPr name="Freeform 8" id="8"/>
          <p:cNvSpPr/>
          <p:nvPr/>
        </p:nvSpPr>
        <p:spPr>
          <a:xfrm flipH="false" flipV="false" rot="0">
            <a:off x="13497730" y="3039579"/>
            <a:ext cx="4790270" cy="4347170"/>
          </a:xfrm>
          <a:custGeom>
            <a:avLst/>
            <a:gdLst/>
            <a:ahLst/>
            <a:cxnLst/>
            <a:rect r="r" b="b" t="t" l="l"/>
            <a:pathLst>
              <a:path h="4347170" w="4790270">
                <a:moveTo>
                  <a:pt x="0" y="0"/>
                </a:moveTo>
                <a:lnTo>
                  <a:pt x="4790270" y="0"/>
                </a:lnTo>
                <a:lnTo>
                  <a:pt x="4790270" y="4347170"/>
                </a:lnTo>
                <a:lnTo>
                  <a:pt x="0" y="4347170"/>
                </a:lnTo>
                <a:lnTo>
                  <a:pt x="0" y="0"/>
                </a:lnTo>
                <a:close/>
              </a:path>
            </a:pathLst>
          </a:custGeom>
          <a:blipFill>
            <a:blip r:embed="rId3"/>
            <a:stretch>
              <a:fillRect l="0" t="0" r="0" b="0"/>
            </a:stretch>
          </a:blipFill>
        </p:spPr>
      </p:sp>
      <p:sp>
        <p:nvSpPr>
          <p:cNvPr name="Freeform 9" id="9"/>
          <p:cNvSpPr/>
          <p:nvPr/>
        </p:nvSpPr>
        <p:spPr>
          <a:xfrm flipH="false" flipV="false" rot="0">
            <a:off x="0" y="6941188"/>
            <a:ext cx="1982754" cy="2647138"/>
          </a:xfrm>
          <a:custGeom>
            <a:avLst/>
            <a:gdLst/>
            <a:ahLst/>
            <a:cxnLst/>
            <a:rect r="r" b="b" t="t" l="l"/>
            <a:pathLst>
              <a:path h="2647138" w="1982754">
                <a:moveTo>
                  <a:pt x="0" y="0"/>
                </a:moveTo>
                <a:lnTo>
                  <a:pt x="1982754" y="0"/>
                </a:lnTo>
                <a:lnTo>
                  <a:pt x="1982754" y="2647138"/>
                </a:lnTo>
                <a:lnTo>
                  <a:pt x="0" y="2647138"/>
                </a:lnTo>
                <a:lnTo>
                  <a:pt x="0" y="0"/>
                </a:lnTo>
                <a:close/>
              </a:path>
            </a:pathLst>
          </a:custGeom>
          <a:blipFill>
            <a:blip r:embed="rId4"/>
            <a:stretch>
              <a:fillRect l="-348829" t="0" r="0" b="-176789"/>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214471" y="1028700"/>
            <a:ext cx="15797678" cy="7858864"/>
            <a:chOff x="0" y="0"/>
            <a:chExt cx="4672253" cy="2324304"/>
          </a:xfrm>
        </p:grpSpPr>
        <p:sp>
          <p:nvSpPr>
            <p:cNvPr name="Freeform 4" id="4"/>
            <p:cNvSpPr/>
            <p:nvPr/>
          </p:nvSpPr>
          <p:spPr>
            <a:xfrm flipH="false" flipV="false" rot="0">
              <a:off x="0" y="0"/>
              <a:ext cx="4672253" cy="2324304"/>
            </a:xfrm>
            <a:custGeom>
              <a:avLst/>
              <a:gdLst/>
              <a:ahLst/>
              <a:cxnLst/>
              <a:rect r="r" b="b" t="t" l="l"/>
              <a:pathLst>
                <a:path h="2324304" w="4672253">
                  <a:moveTo>
                    <a:pt x="28914" y="0"/>
                  </a:moveTo>
                  <a:lnTo>
                    <a:pt x="4643339" y="0"/>
                  </a:lnTo>
                  <a:cubicBezTo>
                    <a:pt x="4651008" y="0"/>
                    <a:pt x="4658362" y="3046"/>
                    <a:pt x="4663784" y="8469"/>
                  </a:cubicBezTo>
                  <a:cubicBezTo>
                    <a:pt x="4669207" y="13891"/>
                    <a:pt x="4672253" y="21245"/>
                    <a:pt x="4672253" y="28914"/>
                  </a:cubicBezTo>
                  <a:lnTo>
                    <a:pt x="4672253" y="2295390"/>
                  </a:lnTo>
                  <a:cubicBezTo>
                    <a:pt x="4672253" y="2311359"/>
                    <a:pt x="4659308" y="2324304"/>
                    <a:pt x="4643339" y="2324304"/>
                  </a:cubicBezTo>
                  <a:lnTo>
                    <a:pt x="28914" y="2324304"/>
                  </a:lnTo>
                  <a:cubicBezTo>
                    <a:pt x="12945" y="2324304"/>
                    <a:pt x="0" y="2311359"/>
                    <a:pt x="0" y="2295390"/>
                  </a:cubicBezTo>
                  <a:lnTo>
                    <a:pt x="0" y="28914"/>
                  </a:lnTo>
                  <a:cubicBezTo>
                    <a:pt x="0" y="12945"/>
                    <a:pt x="12945" y="0"/>
                    <a:pt x="28914"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4672253" cy="2419554"/>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5062495" y="497643"/>
            <a:ext cx="7964815" cy="1406906"/>
            <a:chOff x="0" y="0"/>
            <a:chExt cx="2355639" cy="416101"/>
          </a:xfrm>
        </p:grpSpPr>
        <p:sp>
          <p:nvSpPr>
            <p:cNvPr name="Freeform 7" id="7"/>
            <p:cNvSpPr/>
            <p:nvPr/>
          </p:nvSpPr>
          <p:spPr>
            <a:xfrm flipH="false" flipV="false" rot="0">
              <a:off x="0" y="0"/>
              <a:ext cx="2355639" cy="416101"/>
            </a:xfrm>
            <a:custGeom>
              <a:avLst/>
              <a:gdLst/>
              <a:ahLst/>
              <a:cxnLst/>
              <a:rect r="r" b="b" t="t" l="l"/>
              <a:pathLst>
                <a:path h="416101" w="2355639">
                  <a:moveTo>
                    <a:pt x="57349" y="0"/>
                  </a:moveTo>
                  <a:lnTo>
                    <a:pt x="2298291" y="0"/>
                  </a:lnTo>
                  <a:cubicBezTo>
                    <a:pt x="2313500" y="0"/>
                    <a:pt x="2328087" y="6042"/>
                    <a:pt x="2338842" y="16797"/>
                  </a:cubicBezTo>
                  <a:cubicBezTo>
                    <a:pt x="2349597" y="27552"/>
                    <a:pt x="2355639" y="42139"/>
                    <a:pt x="2355639" y="57349"/>
                  </a:cubicBezTo>
                  <a:lnTo>
                    <a:pt x="2355639" y="358752"/>
                  </a:lnTo>
                  <a:cubicBezTo>
                    <a:pt x="2355639" y="390425"/>
                    <a:pt x="2329963" y="416101"/>
                    <a:pt x="2298291" y="416101"/>
                  </a:cubicBezTo>
                  <a:lnTo>
                    <a:pt x="57349" y="416101"/>
                  </a:lnTo>
                  <a:cubicBezTo>
                    <a:pt x="42139" y="416101"/>
                    <a:pt x="27552" y="410058"/>
                    <a:pt x="16797" y="399303"/>
                  </a:cubicBezTo>
                  <a:cubicBezTo>
                    <a:pt x="6042" y="388548"/>
                    <a:pt x="0" y="373962"/>
                    <a:pt x="0" y="358752"/>
                  </a:cubicBezTo>
                  <a:lnTo>
                    <a:pt x="0" y="57349"/>
                  </a:lnTo>
                  <a:cubicBezTo>
                    <a:pt x="0" y="42139"/>
                    <a:pt x="6042" y="27552"/>
                    <a:pt x="16797" y="16797"/>
                  </a:cubicBezTo>
                  <a:cubicBezTo>
                    <a:pt x="27552" y="6042"/>
                    <a:pt x="42139" y="0"/>
                    <a:pt x="57349"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2355639" cy="51135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AutoShape 9" id="9"/>
          <p:cNvSpPr/>
          <p:nvPr/>
        </p:nvSpPr>
        <p:spPr>
          <a:xfrm>
            <a:off x="6607122" y="3941311"/>
            <a:ext cx="0" cy="4064703"/>
          </a:xfrm>
          <a:prstGeom prst="line">
            <a:avLst/>
          </a:prstGeom>
          <a:ln cap="rnd" w="47625">
            <a:solidFill>
              <a:srgbClr val="FFFFFF"/>
            </a:solidFill>
            <a:prstDash val="solid"/>
            <a:headEnd type="none" len="sm" w="sm"/>
            <a:tailEnd type="none" len="sm" w="sm"/>
          </a:ln>
        </p:spPr>
      </p:sp>
      <p:grpSp>
        <p:nvGrpSpPr>
          <p:cNvPr name="Group 10" id="10"/>
          <p:cNvGrpSpPr/>
          <p:nvPr/>
        </p:nvGrpSpPr>
        <p:grpSpPr>
          <a:xfrm rot="0">
            <a:off x="2570253" y="3482715"/>
            <a:ext cx="3331524" cy="859339"/>
            <a:chOff x="0" y="0"/>
            <a:chExt cx="877438" cy="226328"/>
          </a:xfrm>
        </p:grpSpPr>
        <p:sp>
          <p:nvSpPr>
            <p:cNvPr name="Freeform 11" id="11"/>
            <p:cNvSpPr/>
            <p:nvPr/>
          </p:nvSpPr>
          <p:spPr>
            <a:xfrm flipH="false" flipV="false" rot="0">
              <a:off x="0" y="0"/>
              <a:ext cx="877438" cy="226328"/>
            </a:xfrm>
            <a:custGeom>
              <a:avLst/>
              <a:gdLst/>
              <a:ahLst/>
              <a:cxnLst/>
              <a:rect r="r" b="b" t="t" l="l"/>
              <a:pathLst>
                <a:path h="226328" w="877438">
                  <a:moveTo>
                    <a:pt x="113164" y="0"/>
                  </a:moveTo>
                  <a:lnTo>
                    <a:pt x="764274" y="0"/>
                  </a:lnTo>
                  <a:cubicBezTo>
                    <a:pt x="794287" y="0"/>
                    <a:pt x="823071" y="11923"/>
                    <a:pt x="844293" y="33145"/>
                  </a:cubicBezTo>
                  <a:cubicBezTo>
                    <a:pt x="865516" y="54367"/>
                    <a:pt x="877438" y="83151"/>
                    <a:pt x="877438" y="113164"/>
                  </a:cubicBezTo>
                  <a:lnTo>
                    <a:pt x="877438" y="113164"/>
                  </a:lnTo>
                  <a:cubicBezTo>
                    <a:pt x="877438" y="143177"/>
                    <a:pt x="865516" y="171961"/>
                    <a:pt x="844293" y="193183"/>
                  </a:cubicBezTo>
                  <a:cubicBezTo>
                    <a:pt x="823071" y="214405"/>
                    <a:pt x="794287" y="226328"/>
                    <a:pt x="764274" y="226328"/>
                  </a:cubicBezTo>
                  <a:lnTo>
                    <a:pt x="113164" y="226328"/>
                  </a:lnTo>
                  <a:cubicBezTo>
                    <a:pt x="83151" y="226328"/>
                    <a:pt x="54367" y="214405"/>
                    <a:pt x="33145" y="193183"/>
                  </a:cubicBezTo>
                  <a:cubicBezTo>
                    <a:pt x="11923" y="171961"/>
                    <a:pt x="0" y="143177"/>
                    <a:pt x="0" y="113164"/>
                  </a:cubicBezTo>
                  <a:lnTo>
                    <a:pt x="0" y="113164"/>
                  </a:lnTo>
                  <a:cubicBezTo>
                    <a:pt x="0" y="83151"/>
                    <a:pt x="11923" y="54367"/>
                    <a:pt x="33145" y="33145"/>
                  </a:cubicBezTo>
                  <a:cubicBezTo>
                    <a:pt x="54367" y="11923"/>
                    <a:pt x="83151" y="0"/>
                    <a:pt x="113164"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2" id="12"/>
            <p:cNvSpPr txBox="true"/>
            <p:nvPr/>
          </p:nvSpPr>
          <p:spPr>
            <a:xfrm>
              <a:off x="0" y="-57150"/>
              <a:ext cx="877438" cy="283478"/>
            </a:xfrm>
            <a:prstGeom prst="rect">
              <a:avLst/>
            </a:prstGeom>
          </p:spPr>
          <p:txBody>
            <a:bodyPr anchor="ctr" rtlCol="false" tIns="50800" lIns="50800" bIns="50800" rIns="50800"/>
            <a:lstStyle/>
            <a:p>
              <a:pPr algn="ctr">
                <a:lnSpc>
                  <a:spcPts val="3718"/>
                </a:lnSpc>
              </a:pPr>
              <a:r>
                <a:rPr lang="en-US" sz="2600" spc="96">
                  <a:solidFill>
                    <a:srgbClr val="FFFFFF"/>
                  </a:solidFill>
                  <a:latin typeface="Montserrat Bold"/>
                  <a:ea typeface="Montserrat Bold"/>
                  <a:cs typeface="Montserrat Bold"/>
                  <a:sym typeface="Montserrat Bold"/>
                </a:rPr>
                <a:t>Goal 01</a:t>
              </a:r>
            </a:p>
          </p:txBody>
        </p:sp>
      </p:grpSp>
      <p:grpSp>
        <p:nvGrpSpPr>
          <p:cNvPr name="Group 13" id="13"/>
          <p:cNvGrpSpPr/>
          <p:nvPr/>
        </p:nvGrpSpPr>
        <p:grpSpPr>
          <a:xfrm rot="0">
            <a:off x="7348752" y="3482715"/>
            <a:ext cx="3331524" cy="859339"/>
            <a:chOff x="0" y="0"/>
            <a:chExt cx="877438" cy="226328"/>
          </a:xfrm>
        </p:grpSpPr>
        <p:sp>
          <p:nvSpPr>
            <p:cNvPr name="Freeform 14" id="14"/>
            <p:cNvSpPr/>
            <p:nvPr/>
          </p:nvSpPr>
          <p:spPr>
            <a:xfrm flipH="false" flipV="false" rot="0">
              <a:off x="0" y="0"/>
              <a:ext cx="877438" cy="226328"/>
            </a:xfrm>
            <a:custGeom>
              <a:avLst/>
              <a:gdLst/>
              <a:ahLst/>
              <a:cxnLst/>
              <a:rect r="r" b="b" t="t" l="l"/>
              <a:pathLst>
                <a:path h="226328" w="877438">
                  <a:moveTo>
                    <a:pt x="113164" y="0"/>
                  </a:moveTo>
                  <a:lnTo>
                    <a:pt x="764274" y="0"/>
                  </a:lnTo>
                  <a:cubicBezTo>
                    <a:pt x="794287" y="0"/>
                    <a:pt x="823071" y="11923"/>
                    <a:pt x="844293" y="33145"/>
                  </a:cubicBezTo>
                  <a:cubicBezTo>
                    <a:pt x="865516" y="54367"/>
                    <a:pt x="877438" y="83151"/>
                    <a:pt x="877438" y="113164"/>
                  </a:cubicBezTo>
                  <a:lnTo>
                    <a:pt x="877438" y="113164"/>
                  </a:lnTo>
                  <a:cubicBezTo>
                    <a:pt x="877438" y="143177"/>
                    <a:pt x="865516" y="171961"/>
                    <a:pt x="844293" y="193183"/>
                  </a:cubicBezTo>
                  <a:cubicBezTo>
                    <a:pt x="823071" y="214405"/>
                    <a:pt x="794287" y="226328"/>
                    <a:pt x="764274" y="226328"/>
                  </a:cubicBezTo>
                  <a:lnTo>
                    <a:pt x="113164" y="226328"/>
                  </a:lnTo>
                  <a:cubicBezTo>
                    <a:pt x="83151" y="226328"/>
                    <a:pt x="54367" y="214405"/>
                    <a:pt x="33145" y="193183"/>
                  </a:cubicBezTo>
                  <a:cubicBezTo>
                    <a:pt x="11923" y="171961"/>
                    <a:pt x="0" y="143177"/>
                    <a:pt x="0" y="113164"/>
                  </a:cubicBezTo>
                  <a:lnTo>
                    <a:pt x="0" y="113164"/>
                  </a:lnTo>
                  <a:cubicBezTo>
                    <a:pt x="0" y="83151"/>
                    <a:pt x="11923" y="54367"/>
                    <a:pt x="33145" y="33145"/>
                  </a:cubicBezTo>
                  <a:cubicBezTo>
                    <a:pt x="54367" y="11923"/>
                    <a:pt x="83151" y="0"/>
                    <a:pt x="113164"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5" id="15"/>
            <p:cNvSpPr txBox="true"/>
            <p:nvPr/>
          </p:nvSpPr>
          <p:spPr>
            <a:xfrm>
              <a:off x="0" y="-57150"/>
              <a:ext cx="877438" cy="283478"/>
            </a:xfrm>
            <a:prstGeom prst="rect">
              <a:avLst/>
            </a:prstGeom>
          </p:spPr>
          <p:txBody>
            <a:bodyPr anchor="ctr" rtlCol="false" tIns="50800" lIns="50800" bIns="50800" rIns="50800"/>
            <a:lstStyle/>
            <a:p>
              <a:pPr algn="ctr">
                <a:lnSpc>
                  <a:spcPts val="3718"/>
                </a:lnSpc>
              </a:pPr>
              <a:r>
                <a:rPr lang="en-US" sz="2600" spc="96">
                  <a:solidFill>
                    <a:srgbClr val="FFFFFF"/>
                  </a:solidFill>
                  <a:latin typeface="Montserrat Bold"/>
                  <a:ea typeface="Montserrat Bold"/>
                  <a:cs typeface="Montserrat Bold"/>
                  <a:sym typeface="Montserrat Bold"/>
                </a:rPr>
                <a:t>Goal 02</a:t>
              </a:r>
            </a:p>
          </p:txBody>
        </p:sp>
      </p:grpSp>
      <p:sp>
        <p:nvSpPr>
          <p:cNvPr name="AutoShape 16" id="16"/>
          <p:cNvSpPr/>
          <p:nvPr/>
        </p:nvSpPr>
        <p:spPr>
          <a:xfrm>
            <a:off x="11421906" y="3912384"/>
            <a:ext cx="0" cy="4064703"/>
          </a:xfrm>
          <a:prstGeom prst="line">
            <a:avLst/>
          </a:prstGeom>
          <a:ln cap="rnd" w="47625">
            <a:solidFill>
              <a:srgbClr val="FFFFFF"/>
            </a:solidFill>
            <a:prstDash val="solid"/>
            <a:headEnd type="none" len="sm" w="sm"/>
            <a:tailEnd type="none" len="sm" w="sm"/>
          </a:ln>
        </p:spPr>
      </p:sp>
      <p:grpSp>
        <p:nvGrpSpPr>
          <p:cNvPr name="Group 17" id="17"/>
          <p:cNvGrpSpPr/>
          <p:nvPr/>
        </p:nvGrpSpPr>
        <p:grpSpPr>
          <a:xfrm rot="0">
            <a:off x="12127250" y="3511641"/>
            <a:ext cx="3331524" cy="859339"/>
            <a:chOff x="0" y="0"/>
            <a:chExt cx="877438" cy="226328"/>
          </a:xfrm>
        </p:grpSpPr>
        <p:sp>
          <p:nvSpPr>
            <p:cNvPr name="Freeform 18" id="18"/>
            <p:cNvSpPr/>
            <p:nvPr/>
          </p:nvSpPr>
          <p:spPr>
            <a:xfrm flipH="false" flipV="false" rot="0">
              <a:off x="0" y="0"/>
              <a:ext cx="877438" cy="226328"/>
            </a:xfrm>
            <a:custGeom>
              <a:avLst/>
              <a:gdLst/>
              <a:ahLst/>
              <a:cxnLst/>
              <a:rect r="r" b="b" t="t" l="l"/>
              <a:pathLst>
                <a:path h="226328" w="877438">
                  <a:moveTo>
                    <a:pt x="113164" y="0"/>
                  </a:moveTo>
                  <a:lnTo>
                    <a:pt x="764274" y="0"/>
                  </a:lnTo>
                  <a:cubicBezTo>
                    <a:pt x="794287" y="0"/>
                    <a:pt x="823071" y="11923"/>
                    <a:pt x="844293" y="33145"/>
                  </a:cubicBezTo>
                  <a:cubicBezTo>
                    <a:pt x="865516" y="54367"/>
                    <a:pt x="877438" y="83151"/>
                    <a:pt x="877438" y="113164"/>
                  </a:cubicBezTo>
                  <a:lnTo>
                    <a:pt x="877438" y="113164"/>
                  </a:lnTo>
                  <a:cubicBezTo>
                    <a:pt x="877438" y="143177"/>
                    <a:pt x="865516" y="171961"/>
                    <a:pt x="844293" y="193183"/>
                  </a:cubicBezTo>
                  <a:cubicBezTo>
                    <a:pt x="823071" y="214405"/>
                    <a:pt x="794287" y="226328"/>
                    <a:pt x="764274" y="226328"/>
                  </a:cubicBezTo>
                  <a:lnTo>
                    <a:pt x="113164" y="226328"/>
                  </a:lnTo>
                  <a:cubicBezTo>
                    <a:pt x="83151" y="226328"/>
                    <a:pt x="54367" y="214405"/>
                    <a:pt x="33145" y="193183"/>
                  </a:cubicBezTo>
                  <a:cubicBezTo>
                    <a:pt x="11923" y="171961"/>
                    <a:pt x="0" y="143177"/>
                    <a:pt x="0" y="113164"/>
                  </a:cubicBezTo>
                  <a:lnTo>
                    <a:pt x="0" y="113164"/>
                  </a:lnTo>
                  <a:cubicBezTo>
                    <a:pt x="0" y="83151"/>
                    <a:pt x="11923" y="54367"/>
                    <a:pt x="33145" y="33145"/>
                  </a:cubicBezTo>
                  <a:cubicBezTo>
                    <a:pt x="54367" y="11923"/>
                    <a:pt x="83151" y="0"/>
                    <a:pt x="113164"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9" id="19"/>
            <p:cNvSpPr txBox="true"/>
            <p:nvPr/>
          </p:nvSpPr>
          <p:spPr>
            <a:xfrm>
              <a:off x="0" y="-57150"/>
              <a:ext cx="877438" cy="283478"/>
            </a:xfrm>
            <a:prstGeom prst="rect">
              <a:avLst/>
            </a:prstGeom>
          </p:spPr>
          <p:txBody>
            <a:bodyPr anchor="ctr" rtlCol="false" tIns="50800" lIns="50800" bIns="50800" rIns="50800"/>
            <a:lstStyle/>
            <a:p>
              <a:pPr algn="ctr">
                <a:lnSpc>
                  <a:spcPts val="3718"/>
                </a:lnSpc>
              </a:pPr>
              <a:r>
                <a:rPr lang="en-US" sz="2600" spc="96">
                  <a:solidFill>
                    <a:srgbClr val="FFFFFF"/>
                  </a:solidFill>
                  <a:latin typeface="Montserrat Bold"/>
                  <a:ea typeface="Montserrat Bold"/>
                  <a:cs typeface="Montserrat Bold"/>
                  <a:sym typeface="Montserrat Bold"/>
                </a:rPr>
                <a:t>Goal 03</a:t>
              </a:r>
            </a:p>
          </p:txBody>
        </p:sp>
      </p:grpSp>
      <p:sp>
        <p:nvSpPr>
          <p:cNvPr name="Freeform 20" id="20"/>
          <p:cNvSpPr/>
          <p:nvPr/>
        </p:nvSpPr>
        <p:spPr>
          <a:xfrm flipH="false" flipV="false" rot="0">
            <a:off x="338424" y="181601"/>
            <a:ext cx="2164820" cy="2875246"/>
          </a:xfrm>
          <a:custGeom>
            <a:avLst/>
            <a:gdLst/>
            <a:ahLst/>
            <a:cxnLst/>
            <a:rect r="r" b="b" t="t" l="l"/>
            <a:pathLst>
              <a:path h="2875246" w="2164820">
                <a:moveTo>
                  <a:pt x="0" y="0"/>
                </a:moveTo>
                <a:lnTo>
                  <a:pt x="2164820" y="0"/>
                </a:lnTo>
                <a:lnTo>
                  <a:pt x="2164820" y="2875246"/>
                </a:lnTo>
                <a:lnTo>
                  <a:pt x="0" y="2875246"/>
                </a:lnTo>
                <a:lnTo>
                  <a:pt x="0" y="0"/>
                </a:lnTo>
                <a:close/>
              </a:path>
            </a:pathLst>
          </a:custGeom>
          <a:blipFill>
            <a:blip r:embed="rId3"/>
            <a:stretch>
              <a:fillRect l="0" t="0" r="0" b="0"/>
            </a:stretch>
          </a:blipFill>
        </p:spPr>
      </p:sp>
      <p:sp>
        <p:nvSpPr>
          <p:cNvPr name="Freeform 21" id="21"/>
          <p:cNvSpPr/>
          <p:nvPr/>
        </p:nvSpPr>
        <p:spPr>
          <a:xfrm flipH="false" flipV="false" rot="0">
            <a:off x="14800770" y="262799"/>
            <a:ext cx="3046516" cy="2508298"/>
          </a:xfrm>
          <a:custGeom>
            <a:avLst/>
            <a:gdLst/>
            <a:ahLst/>
            <a:cxnLst/>
            <a:rect r="r" b="b" t="t" l="l"/>
            <a:pathLst>
              <a:path h="2508298" w="3046516">
                <a:moveTo>
                  <a:pt x="0" y="0"/>
                </a:moveTo>
                <a:lnTo>
                  <a:pt x="3046516" y="0"/>
                </a:lnTo>
                <a:lnTo>
                  <a:pt x="3046516" y="2508298"/>
                </a:lnTo>
                <a:lnTo>
                  <a:pt x="0" y="2508298"/>
                </a:lnTo>
                <a:lnTo>
                  <a:pt x="0" y="0"/>
                </a:lnTo>
                <a:close/>
              </a:path>
            </a:pathLst>
          </a:custGeom>
          <a:blipFill>
            <a:blip r:embed="rId4"/>
            <a:stretch>
              <a:fillRect l="0" t="0" r="0" b="0"/>
            </a:stretch>
          </a:blipFill>
        </p:spPr>
      </p:sp>
      <p:sp>
        <p:nvSpPr>
          <p:cNvPr name="Freeform 22" id="22"/>
          <p:cNvSpPr/>
          <p:nvPr/>
        </p:nvSpPr>
        <p:spPr>
          <a:xfrm flipH="false" flipV="false" rot="0">
            <a:off x="-48965" y="7482014"/>
            <a:ext cx="1812465" cy="2419789"/>
          </a:xfrm>
          <a:custGeom>
            <a:avLst/>
            <a:gdLst/>
            <a:ahLst/>
            <a:cxnLst/>
            <a:rect r="r" b="b" t="t" l="l"/>
            <a:pathLst>
              <a:path h="2419789" w="1812465">
                <a:moveTo>
                  <a:pt x="0" y="0"/>
                </a:moveTo>
                <a:lnTo>
                  <a:pt x="1812465" y="0"/>
                </a:lnTo>
                <a:lnTo>
                  <a:pt x="1812465" y="2419788"/>
                </a:lnTo>
                <a:lnTo>
                  <a:pt x="0" y="2419788"/>
                </a:lnTo>
                <a:lnTo>
                  <a:pt x="0" y="0"/>
                </a:lnTo>
                <a:close/>
              </a:path>
            </a:pathLst>
          </a:custGeom>
          <a:blipFill>
            <a:blip r:embed="rId4"/>
            <a:stretch>
              <a:fillRect l="-348829" t="0" r="0" b="-176789"/>
            </a:stretch>
          </a:blipFill>
        </p:spPr>
      </p:sp>
      <p:sp>
        <p:nvSpPr>
          <p:cNvPr name="TextBox 23" id="23"/>
          <p:cNvSpPr txBox="true"/>
          <p:nvPr/>
        </p:nvSpPr>
        <p:spPr>
          <a:xfrm rot="0">
            <a:off x="11731469" y="4846186"/>
            <a:ext cx="4123087" cy="3178175"/>
          </a:xfrm>
          <a:prstGeom prst="rect">
            <a:avLst/>
          </a:prstGeom>
        </p:spPr>
        <p:txBody>
          <a:bodyPr anchor="t" rtlCol="false" tIns="0" lIns="0" bIns="0" rIns="0">
            <a:spAutoFit/>
          </a:bodyPr>
          <a:lstStyle/>
          <a:p>
            <a:pPr algn="ctr">
              <a:lnSpc>
                <a:spcPts val="3189"/>
              </a:lnSpc>
            </a:pPr>
            <a:r>
              <a:rPr lang="en-US" sz="2199">
                <a:solidFill>
                  <a:srgbClr val="FFFFFF"/>
                </a:solidFill>
                <a:latin typeface="Montserrat Bold"/>
                <a:ea typeface="Montserrat Bold"/>
                <a:cs typeface="Montserrat Bold"/>
                <a:sym typeface="Montserrat Bold"/>
              </a:rPr>
              <a:t>Deep Learning Techniques:</a:t>
            </a:r>
          </a:p>
          <a:p>
            <a:pPr algn="ctr" marL="0" indent="0" lvl="1">
              <a:lnSpc>
                <a:spcPts val="3189"/>
              </a:lnSpc>
              <a:spcBef>
                <a:spcPct val="0"/>
              </a:spcBef>
            </a:pPr>
            <a:r>
              <a:rPr lang="en-US" sz="2199">
                <a:solidFill>
                  <a:srgbClr val="FFFFFF"/>
                </a:solidFill>
                <a:latin typeface="Montserrat"/>
                <a:ea typeface="Montserrat"/>
                <a:cs typeface="Montserrat"/>
                <a:sym typeface="Montserrat"/>
              </a:rPr>
              <a:t>Showcase the practical application of advanced deep learning techniques in remote sensing and geospatial analysis, contributing valuable insights to the field.</a:t>
            </a:r>
          </a:p>
        </p:txBody>
      </p:sp>
      <p:sp>
        <p:nvSpPr>
          <p:cNvPr name="TextBox 24" id="24"/>
          <p:cNvSpPr txBox="true"/>
          <p:nvPr/>
        </p:nvSpPr>
        <p:spPr>
          <a:xfrm rot="0">
            <a:off x="5407424" y="663733"/>
            <a:ext cx="7274957" cy="936625"/>
          </a:xfrm>
          <a:prstGeom prst="rect">
            <a:avLst/>
          </a:prstGeom>
        </p:spPr>
        <p:txBody>
          <a:bodyPr anchor="t" rtlCol="false" tIns="0" lIns="0" bIns="0" rIns="0">
            <a:spAutoFit/>
          </a:bodyPr>
          <a:lstStyle/>
          <a:p>
            <a:pPr algn="ctr" marL="0" indent="0" lvl="0">
              <a:lnSpc>
                <a:spcPts val="7699"/>
              </a:lnSpc>
              <a:spcBef>
                <a:spcPct val="0"/>
              </a:spcBef>
            </a:pPr>
            <a:r>
              <a:rPr lang="en-US" sz="5499" strike="noStrike" u="none">
                <a:solidFill>
                  <a:srgbClr val="FFFFFF"/>
                </a:solidFill>
                <a:latin typeface="Montserrat Classic Bold"/>
                <a:ea typeface="Montserrat Classic Bold"/>
                <a:cs typeface="Montserrat Classic Bold"/>
                <a:sym typeface="Montserrat Classic Bold"/>
              </a:rPr>
              <a:t>Project Objectives</a:t>
            </a:r>
          </a:p>
        </p:txBody>
      </p:sp>
      <p:sp>
        <p:nvSpPr>
          <p:cNvPr name="TextBox 25" id="25"/>
          <p:cNvSpPr txBox="true"/>
          <p:nvPr/>
        </p:nvSpPr>
        <p:spPr>
          <a:xfrm rot="0">
            <a:off x="2174472" y="4846186"/>
            <a:ext cx="4123087" cy="2778125"/>
          </a:xfrm>
          <a:prstGeom prst="rect">
            <a:avLst/>
          </a:prstGeom>
        </p:spPr>
        <p:txBody>
          <a:bodyPr anchor="t" rtlCol="false" tIns="0" lIns="0" bIns="0" rIns="0">
            <a:spAutoFit/>
          </a:bodyPr>
          <a:lstStyle/>
          <a:p>
            <a:pPr algn="ctr">
              <a:lnSpc>
                <a:spcPts val="3189"/>
              </a:lnSpc>
            </a:pPr>
            <a:r>
              <a:rPr lang="en-US" sz="2199">
                <a:solidFill>
                  <a:srgbClr val="FFFFFF"/>
                </a:solidFill>
                <a:latin typeface="Montserrat Bold"/>
                <a:ea typeface="Montserrat Bold"/>
                <a:cs typeface="Montserrat Bold"/>
                <a:sym typeface="Montserrat Bold"/>
              </a:rPr>
              <a:t>Dataset Reduction:</a:t>
            </a:r>
            <a:r>
              <a:rPr lang="en-US" sz="2199">
                <a:solidFill>
                  <a:srgbClr val="FFFFFF"/>
                </a:solidFill>
                <a:latin typeface="Montserrat"/>
                <a:ea typeface="Montserrat"/>
                <a:cs typeface="Montserrat"/>
                <a:sym typeface="Montserrat"/>
              </a:rPr>
              <a:t> </a:t>
            </a:r>
          </a:p>
          <a:p>
            <a:pPr algn="ctr" marL="0" indent="0" lvl="1">
              <a:lnSpc>
                <a:spcPts val="3189"/>
              </a:lnSpc>
              <a:spcBef>
                <a:spcPct val="0"/>
              </a:spcBef>
            </a:pPr>
            <a:r>
              <a:rPr lang="en-US" sz="2199">
                <a:solidFill>
                  <a:srgbClr val="FFFFFF"/>
                </a:solidFill>
                <a:latin typeface="Montserrat"/>
                <a:ea typeface="Montserrat"/>
                <a:cs typeface="Montserrat"/>
                <a:sym typeface="Montserrat"/>
              </a:rPr>
              <a:t>Reduce the dataset to 15 classes and around 12,500 images to facilitate ease of implementation and accommodate available compute power.</a:t>
            </a:r>
          </a:p>
        </p:txBody>
      </p:sp>
      <p:sp>
        <p:nvSpPr>
          <p:cNvPr name="TextBox 26" id="26"/>
          <p:cNvSpPr txBox="true"/>
          <p:nvPr/>
        </p:nvSpPr>
        <p:spPr>
          <a:xfrm rot="0">
            <a:off x="6952970" y="4846186"/>
            <a:ext cx="4123087" cy="2378075"/>
          </a:xfrm>
          <a:prstGeom prst="rect">
            <a:avLst/>
          </a:prstGeom>
        </p:spPr>
        <p:txBody>
          <a:bodyPr anchor="t" rtlCol="false" tIns="0" lIns="0" bIns="0" rIns="0">
            <a:spAutoFit/>
          </a:bodyPr>
          <a:lstStyle/>
          <a:p>
            <a:pPr algn="ctr">
              <a:lnSpc>
                <a:spcPts val="3189"/>
              </a:lnSpc>
            </a:pPr>
            <a:r>
              <a:rPr lang="en-US" sz="2199">
                <a:solidFill>
                  <a:srgbClr val="FFFFFF"/>
                </a:solidFill>
                <a:latin typeface="Montserrat Bold"/>
                <a:ea typeface="Montserrat Bold"/>
                <a:cs typeface="Montserrat Bold"/>
                <a:sym typeface="Montserrat Bold"/>
              </a:rPr>
              <a:t>Model Comparison:</a:t>
            </a:r>
          </a:p>
          <a:p>
            <a:pPr algn="ctr" marL="0" indent="0" lvl="1">
              <a:lnSpc>
                <a:spcPts val="3189"/>
              </a:lnSpc>
              <a:spcBef>
                <a:spcPct val="0"/>
              </a:spcBef>
            </a:pPr>
            <a:r>
              <a:rPr lang="en-US" sz="2199">
                <a:solidFill>
                  <a:srgbClr val="FFFFFF"/>
                </a:solidFill>
                <a:latin typeface="Montserrat"/>
                <a:ea typeface="Montserrat"/>
                <a:cs typeface="Montserrat"/>
                <a:sym typeface="Montserrat"/>
              </a:rPr>
              <a:t>Compare the performance of a Custom CNN with ResNet-18 to understand strengths and weaknesses in remote sensing image classification.</a:t>
            </a:r>
          </a:p>
        </p:txBody>
      </p:sp>
      <p:sp>
        <p:nvSpPr>
          <p:cNvPr name="TextBox 27" id="27"/>
          <p:cNvSpPr txBox="true"/>
          <p:nvPr/>
        </p:nvSpPr>
        <p:spPr>
          <a:xfrm rot="0">
            <a:off x="2570253" y="2163509"/>
            <a:ext cx="12297014" cy="708431"/>
          </a:xfrm>
          <a:prstGeom prst="rect">
            <a:avLst/>
          </a:prstGeom>
        </p:spPr>
        <p:txBody>
          <a:bodyPr anchor="t" rtlCol="false" tIns="0" lIns="0" bIns="0" rIns="0">
            <a:spAutoFit/>
          </a:bodyPr>
          <a:lstStyle/>
          <a:p>
            <a:pPr algn="ctr" marL="0" indent="0" lvl="1">
              <a:lnSpc>
                <a:spcPts val="2881"/>
              </a:lnSpc>
              <a:spcBef>
                <a:spcPct val="0"/>
              </a:spcBef>
            </a:pPr>
            <a:r>
              <a:rPr lang="en-US" sz="1987">
                <a:solidFill>
                  <a:srgbClr val="FFFFFF"/>
                </a:solidFill>
                <a:latin typeface="Montserrat"/>
                <a:ea typeface="Montserrat"/>
                <a:cs typeface="Montserrat"/>
                <a:sym typeface="Montserrat"/>
              </a:rPr>
              <a:t>Develop and train deep learning models for classifying remote sensing images using the RSI-CB256 dataset by using Customised CNN and Pre-trained ResNet-18 Models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sp>
        <p:nvSpPr>
          <p:cNvPr name="Freeform 3" id="3"/>
          <p:cNvSpPr/>
          <p:nvPr/>
        </p:nvSpPr>
        <p:spPr>
          <a:xfrm flipH="false" flipV="false" rot="-5400000">
            <a:off x="15726352" y="2921253"/>
            <a:ext cx="4129085" cy="994211"/>
          </a:xfrm>
          <a:custGeom>
            <a:avLst/>
            <a:gdLst/>
            <a:ahLst/>
            <a:cxnLst/>
            <a:rect r="r" b="b" t="t" l="l"/>
            <a:pathLst>
              <a:path h="994211" w="4129085">
                <a:moveTo>
                  <a:pt x="0" y="0"/>
                </a:moveTo>
                <a:lnTo>
                  <a:pt x="4129085" y="0"/>
                </a:lnTo>
                <a:lnTo>
                  <a:pt x="4129085" y="994211"/>
                </a:lnTo>
                <a:lnTo>
                  <a:pt x="0" y="994211"/>
                </a:lnTo>
                <a:lnTo>
                  <a:pt x="0" y="0"/>
                </a:lnTo>
                <a:close/>
              </a:path>
            </a:pathLst>
          </a:custGeom>
          <a:blipFill>
            <a:blip r:embed="rId3"/>
            <a:stretch>
              <a:fillRect l="0" t="0" r="-21630" b="-396940"/>
            </a:stretch>
          </a:blipFill>
        </p:spPr>
      </p:sp>
      <p:grpSp>
        <p:nvGrpSpPr>
          <p:cNvPr name="Group 4" id="4"/>
          <p:cNvGrpSpPr/>
          <p:nvPr/>
        </p:nvGrpSpPr>
        <p:grpSpPr>
          <a:xfrm rot="0">
            <a:off x="9871972" y="1353816"/>
            <a:ext cx="7214740" cy="6716923"/>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solidFill>
            <a:ln w="12700">
              <a:solidFill>
                <a:srgbClr val="000000"/>
              </a:solidFill>
            </a:ln>
          </p:spPr>
        </p:sp>
      </p:grpSp>
      <p:grpSp>
        <p:nvGrpSpPr>
          <p:cNvPr name="Group 6" id="6"/>
          <p:cNvGrpSpPr/>
          <p:nvPr/>
        </p:nvGrpSpPr>
        <p:grpSpPr>
          <a:xfrm rot="0">
            <a:off x="533400" y="2879756"/>
            <a:ext cx="14373229" cy="6875679"/>
            <a:chOff x="0" y="0"/>
            <a:chExt cx="4250964" cy="2033521"/>
          </a:xfrm>
        </p:grpSpPr>
        <p:sp>
          <p:nvSpPr>
            <p:cNvPr name="Freeform 7" id="7"/>
            <p:cNvSpPr/>
            <p:nvPr/>
          </p:nvSpPr>
          <p:spPr>
            <a:xfrm flipH="false" flipV="false" rot="0">
              <a:off x="0" y="0"/>
              <a:ext cx="4250964" cy="2033521"/>
            </a:xfrm>
            <a:custGeom>
              <a:avLst/>
              <a:gdLst/>
              <a:ahLst/>
              <a:cxnLst/>
              <a:rect r="r" b="b" t="t" l="l"/>
              <a:pathLst>
                <a:path h="2033521" w="4250964">
                  <a:moveTo>
                    <a:pt x="31779" y="0"/>
                  </a:moveTo>
                  <a:lnTo>
                    <a:pt x="4219185" y="0"/>
                  </a:lnTo>
                  <a:cubicBezTo>
                    <a:pt x="4236736" y="0"/>
                    <a:pt x="4250964" y="14228"/>
                    <a:pt x="4250964" y="31779"/>
                  </a:cubicBezTo>
                  <a:lnTo>
                    <a:pt x="4250964" y="2001742"/>
                  </a:lnTo>
                  <a:cubicBezTo>
                    <a:pt x="4250964" y="2019293"/>
                    <a:pt x="4236736" y="2033521"/>
                    <a:pt x="4219185" y="2033521"/>
                  </a:cubicBezTo>
                  <a:lnTo>
                    <a:pt x="31779" y="2033521"/>
                  </a:lnTo>
                  <a:cubicBezTo>
                    <a:pt x="14228" y="2033521"/>
                    <a:pt x="0" y="2019293"/>
                    <a:pt x="0" y="2001742"/>
                  </a:cubicBezTo>
                  <a:lnTo>
                    <a:pt x="0" y="31779"/>
                  </a:lnTo>
                  <a:cubicBezTo>
                    <a:pt x="0" y="14228"/>
                    <a:pt x="14228" y="0"/>
                    <a:pt x="31779"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4250964" cy="212877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9" id="9"/>
          <p:cNvGrpSpPr/>
          <p:nvPr/>
        </p:nvGrpSpPr>
        <p:grpSpPr>
          <a:xfrm rot="0">
            <a:off x="533400" y="1353816"/>
            <a:ext cx="9178325" cy="1290136"/>
            <a:chOff x="0" y="0"/>
            <a:chExt cx="2960236" cy="416101"/>
          </a:xfrm>
        </p:grpSpPr>
        <p:sp>
          <p:nvSpPr>
            <p:cNvPr name="Freeform 10" id="10"/>
            <p:cNvSpPr/>
            <p:nvPr/>
          </p:nvSpPr>
          <p:spPr>
            <a:xfrm flipH="false" flipV="false" rot="0">
              <a:off x="0" y="0"/>
              <a:ext cx="2960236" cy="416101"/>
            </a:xfrm>
            <a:custGeom>
              <a:avLst/>
              <a:gdLst/>
              <a:ahLst/>
              <a:cxnLst/>
              <a:rect r="r" b="b" t="t" l="l"/>
              <a:pathLst>
                <a:path h="416101" w="2960236">
                  <a:moveTo>
                    <a:pt x="32897" y="0"/>
                  </a:moveTo>
                  <a:lnTo>
                    <a:pt x="2927340" y="0"/>
                  </a:lnTo>
                  <a:cubicBezTo>
                    <a:pt x="2945508" y="0"/>
                    <a:pt x="2960236" y="14728"/>
                    <a:pt x="2960236" y="32897"/>
                  </a:cubicBezTo>
                  <a:lnTo>
                    <a:pt x="2960236" y="383204"/>
                  </a:lnTo>
                  <a:cubicBezTo>
                    <a:pt x="2960236" y="401372"/>
                    <a:pt x="2945508" y="416101"/>
                    <a:pt x="2927340" y="416101"/>
                  </a:cubicBezTo>
                  <a:lnTo>
                    <a:pt x="32897" y="416101"/>
                  </a:lnTo>
                  <a:cubicBezTo>
                    <a:pt x="24172" y="416101"/>
                    <a:pt x="15804" y="412635"/>
                    <a:pt x="9635" y="406465"/>
                  </a:cubicBezTo>
                  <a:cubicBezTo>
                    <a:pt x="3466" y="400296"/>
                    <a:pt x="0" y="391929"/>
                    <a:pt x="0" y="383204"/>
                  </a:cubicBezTo>
                  <a:lnTo>
                    <a:pt x="0" y="32897"/>
                  </a:lnTo>
                  <a:cubicBezTo>
                    <a:pt x="0" y="24172"/>
                    <a:pt x="3466" y="15804"/>
                    <a:pt x="9635" y="9635"/>
                  </a:cubicBezTo>
                  <a:cubicBezTo>
                    <a:pt x="15804" y="3466"/>
                    <a:pt x="24172" y="0"/>
                    <a:pt x="32897"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1" id="11"/>
            <p:cNvSpPr txBox="true"/>
            <p:nvPr/>
          </p:nvSpPr>
          <p:spPr>
            <a:xfrm>
              <a:off x="0" y="-95250"/>
              <a:ext cx="2960236" cy="51135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12" id="12"/>
          <p:cNvSpPr txBox="true"/>
          <p:nvPr/>
        </p:nvSpPr>
        <p:spPr>
          <a:xfrm rot="0">
            <a:off x="923859" y="1478184"/>
            <a:ext cx="8069718" cy="936625"/>
          </a:xfrm>
          <a:prstGeom prst="rect">
            <a:avLst/>
          </a:prstGeom>
        </p:spPr>
        <p:txBody>
          <a:bodyPr anchor="t" rtlCol="false" tIns="0" lIns="0" bIns="0" rIns="0">
            <a:spAutoFit/>
          </a:bodyPr>
          <a:lstStyle/>
          <a:p>
            <a:pPr algn="l" marL="0" indent="0" lvl="0">
              <a:lnSpc>
                <a:spcPts val="7699"/>
              </a:lnSpc>
              <a:spcBef>
                <a:spcPct val="0"/>
              </a:spcBef>
            </a:pPr>
            <a:r>
              <a:rPr lang="en-US" sz="5499">
                <a:solidFill>
                  <a:srgbClr val="FFFFFF"/>
                </a:solidFill>
                <a:latin typeface="Montserrat Classic Bold"/>
                <a:ea typeface="Montserrat Classic Bold"/>
                <a:cs typeface="Montserrat Classic Bold"/>
                <a:sym typeface="Montserrat Classic Bold"/>
              </a:rPr>
              <a:t>Dataset Description</a:t>
            </a:r>
          </a:p>
        </p:txBody>
      </p:sp>
      <p:sp>
        <p:nvSpPr>
          <p:cNvPr name="TextBox 13" id="13"/>
          <p:cNvSpPr txBox="true"/>
          <p:nvPr/>
        </p:nvSpPr>
        <p:spPr>
          <a:xfrm rot="0">
            <a:off x="1038159" y="3108356"/>
            <a:ext cx="11584054" cy="6129458"/>
          </a:xfrm>
          <a:prstGeom prst="rect">
            <a:avLst/>
          </a:prstGeom>
        </p:spPr>
        <p:txBody>
          <a:bodyPr anchor="t" rtlCol="false" tIns="0" lIns="0" bIns="0" rIns="0">
            <a:spAutoFit/>
          </a:bodyPr>
          <a:lstStyle/>
          <a:p>
            <a:pPr algn="l">
              <a:lnSpc>
                <a:spcPts val="3256"/>
              </a:lnSpc>
            </a:pPr>
          </a:p>
          <a:p>
            <a:pPr algn="l">
              <a:lnSpc>
                <a:spcPts val="3256"/>
              </a:lnSpc>
            </a:pPr>
            <a:r>
              <a:rPr lang="en-US" sz="2246">
                <a:solidFill>
                  <a:srgbClr val="FFFFFF"/>
                </a:solidFill>
                <a:latin typeface="Montserrat Bold"/>
                <a:ea typeface="Montserrat Bold"/>
                <a:cs typeface="Montserrat Bold"/>
                <a:sym typeface="Montserrat Bold"/>
              </a:rPr>
              <a:t>RSI-CB256 Dataset:</a:t>
            </a:r>
          </a:p>
          <a:p>
            <a:pPr algn="l" marL="484952" indent="-242476" lvl="1">
              <a:lnSpc>
                <a:spcPts val="3256"/>
              </a:lnSpc>
              <a:buFont typeface="Arial"/>
              <a:buChar char="•"/>
            </a:pPr>
            <a:r>
              <a:rPr lang="en-US" sz="2246">
                <a:solidFill>
                  <a:srgbClr val="FFFFFF"/>
                </a:solidFill>
                <a:latin typeface="Montserrat"/>
                <a:ea typeface="Montserrat"/>
                <a:cs typeface="Montserrat"/>
                <a:sym typeface="Montserrat"/>
              </a:rPr>
              <a:t>The RSI-CB256 dataset, a high-quality remote sensing </a:t>
            </a:r>
          </a:p>
          <a:p>
            <a:pPr algn="l">
              <a:lnSpc>
                <a:spcPts val="3256"/>
              </a:lnSpc>
            </a:pPr>
            <a:r>
              <a:rPr lang="en-US" sz="2246">
                <a:solidFill>
                  <a:srgbClr val="FFFFFF"/>
                </a:solidFill>
                <a:latin typeface="Montserrat"/>
                <a:ea typeface="Montserrat"/>
                <a:cs typeface="Montserrat"/>
                <a:sym typeface="Montserrat"/>
              </a:rPr>
              <a:t>image collection, is designed for land cover classification tasks.</a:t>
            </a:r>
          </a:p>
          <a:p>
            <a:pPr algn="l" marL="484952" indent="-242476" lvl="1">
              <a:lnSpc>
                <a:spcPts val="3256"/>
              </a:lnSpc>
              <a:buFont typeface="Arial"/>
              <a:buChar char="•"/>
            </a:pPr>
            <a:r>
              <a:rPr lang="en-US" sz="2246">
                <a:solidFill>
                  <a:srgbClr val="FFFFFF"/>
                </a:solidFill>
                <a:latin typeface="Montserrat"/>
                <a:ea typeface="Montserrat"/>
                <a:cs typeface="Montserrat"/>
                <a:sym typeface="Montserrat"/>
              </a:rPr>
              <a:t>The original dataset contains 24,747 high-resolution satellite</a:t>
            </a:r>
          </a:p>
          <a:p>
            <a:pPr algn="l">
              <a:lnSpc>
                <a:spcPts val="3256"/>
              </a:lnSpc>
            </a:pPr>
            <a:r>
              <a:rPr lang="en-US" sz="2246">
                <a:solidFill>
                  <a:srgbClr val="FFFFFF"/>
                </a:solidFill>
                <a:latin typeface="Montserrat"/>
                <a:ea typeface="Montserrat"/>
                <a:cs typeface="Montserrat"/>
                <a:sym typeface="Montserrat"/>
              </a:rPr>
              <a:t>images.</a:t>
            </a:r>
          </a:p>
          <a:p>
            <a:pPr algn="l" marL="484952" indent="-242476" lvl="1">
              <a:lnSpc>
                <a:spcPts val="3256"/>
              </a:lnSpc>
              <a:buFont typeface="Arial"/>
              <a:buChar char="•"/>
            </a:pPr>
            <a:r>
              <a:rPr lang="en-US" sz="2246">
                <a:solidFill>
                  <a:srgbClr val="FFFFFF"/>
                </a:solidFill>
                <a:latin typeface="Montserrat"/>
                <a:ea typeface="Montserrat"/>
                <a:cs typeface="Montserrat"/>
                <a:sym typeface="Montserrat"/>
              </a:rPr>
              <a:t>The original RSI-CB256 dataset contains 45 classes, categorized </a:t>
            </a:r>
          </a:p>
          <a:p>
            <a:pPr algn="l">
              <a:lnSpc>
                <a:spcPts val="3256"/>
              </a:lnSpc>
            </a:pPr>
            <a:r>
              <a:rPr lang="en-US" sz="2246">
                <a:solidFill>
                  <a:srgbClr val="FFFFFF"/>
                </a:solidFill>
                <a:latin typeface="Montserrat"/>
                <a:ea typeface="Montserrat"/>
                <a:cs typeface="Montserrat"/>
                <a:sym typeface="Montserrat"/>
              </a:rPr>
              <a:t>into various land cover classes</a:t>
            </a:r>
          </a:p>
          <a:p>
            <a:pPr algn="l">
              <a:lnSpc>
                <a:spcPts val="3256"/>
              </a:lnSpc>
            </a:pPr>
          </a:p>
          <a:p>
            <a:pPr algn="l">
              <a:lnSpc>
                <a:spcPts val="3256"/>
              </a:lnSpc>
            </a:pPr>
            <a:r>
              <a:rPr lang="en-US" sz="2246" u="sng">
                <a:solidFill>
                  <a:srgbClr val="FFFFFF"/>
                </a:solidFill>
                <a:latin typeface="Montserrat"/>
                <a:ea typeface="Montserrat"/>
                <a:cs typeface="Montserrat"/>
                <a:sym typeface="Montserrat"/>
              </a:rPr>
              <a:t>Downsampling:</a:t>
            </a:r>
          </a:p>
          <a:p>
            <a:pPr algn="l" marL="484952" indent="-242476" lvl="1">
              <a:lnSpc>
                <a:spcPts val="3256"/>
              </a:lnSpc>
              <a:buFont typeface="Arial"/>
              <a:buChar char="•"/>
            </a:pPr>
            <a:r>
              <a:rPr lang="en-US" sz="2246">
                <a:solidFill>
                  <a:srgbClr val="FFFFFF"/>
                </a:solidFill>
                <a:latin typeface="Montserrat"/>
                <a:ea typeface="Montserrat"/>
                <a:cs typeface="Montserrat"/>
                <a:sym typeface="Montserrat"/>
              </a:rPr>
              <a:t>Reduced to 15 distinct classes to streamline the classification process.</a:t>
            </a:r>
          </a:p>
          <a:p>
            <a:pPr algn="l" marL="484952" indent="-242476" lvl="1">
              <a:lnSpc>
                <a:spcPts val="3256"/>
              </a:lnSpc>
              <a:buFont typeface="Arial"/>
              <a:buChar char="•"/>
            </a:pPr>
            <a:r>
              <a:rPr lang="en-US" sz="2246">
                <a:solidFill>
                  <a:srgbClr val="FFFFFF"/>
                </a:solidFill>
                <a:latin typeface="Montserrat"/>
                <a:ea typeface="Montserrat"/>
                <a:cs typeface="Montserrat"/>
                <a:sym typeface="Montserrat"/>
              </a:rPr>
              <a:t>Reduced to approximately 12,500 images, balancing the dataset while maintaining class diversity.</a:t>
            </a:r>
          </a:p>
          <a:p>
            <a:pPr algn="l" marL="484952" indent="-242476" lvl="1">
              <a:lnSpc>
                <a:spcPts val="3256"/>
              </a:lnSpc>
              <a:buFont typeface="Arial"/>
              <a:buChar char="•"/>
            </a:pPr>
            <a:r>
              <a:rPr lang="en-US" sz="2246">
                <a:solidFill>
                  <a:srgbClr val="FFFFFF"/>
                </a:solidFill>
                <a:latin typeface="Montserrat"/>
                <a:ea typeface="Montserrat"/>
                <a:cs typeface="Montserrat"/>
                <a:sym typeface="Montserrat"/>
              </a:rPr>
              <a:t>Each image in the dataset is resized to a consistent 256x256 pixels resolution, ensuring uniformity for model training and evaluation.</a:t>
            </a:r>
          </a:p>
        </p:txBody>
      </p:sp>
      <p:grpSp>
        <p:nvGrpSpPr>
          <p:cNvPr name="Group 14" id="14"/>
          <p:cNvGrpSpPr/>
          <p:nvPr/>
        </p:nvGrpSpPr>
        <p:grpSpPr>
          <a:xfrm rot="0">
            <a:off x="9985540" y="1455027"/>
            <a:ext cx="6987604" cy="6505459"/>
            <a:chOff x="0" y="0"/>
            <a:chExt cx="6350000" cy="5911850"/>
          </a:xfrm>
        </p:grpSpPr>
        <p:sp>
          <p:nvSpPr>
            <p:cNvPr name="Freeform 15" id="1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4"/>
              <a:stretch>
                <a:fillRect l="-19885" t="0" r="-19885" b="0"/>
              </a:stretch>
            </a:blipFill>
          </p:spPr>
        </p:sp>
      </p:grpSp>
      <p:sp>
        <p:nvSpPr>
          <p:cNvPr name="Freeform 16" id="16"/>
          <p:cNvSpPr/>
          <p:nvPr/>
        </p:nvSpPr>
        <p:spPr>
          <a:xfrm flipH="false" flipV="false" rot="0">
            <a:off x="-791886" y="5334136"/>
            <a:ext cx="1868145" cy="2736603"/>
          </a:xfrm>
          <a:custGeom>
            <a:avLst/>
            <a:gdLst/>
            <a:ahLst/>
            <a:cxnLst/>
            <a:rect r="r" b="b" t="t" l="l"/>
            <a:pathLst>
              <a:path h="2736603" w="1868145">
                <a:moveTo>
                  <a:pt x="0" y="0"/>
                </a:moveTo>
                <a:lnTo>
                  <a:pt x="1868145" y="0"/>
                </a:lnTo>
                <a:lnTo>
                  <a:pt x="1868145" y="2736603"/>
                </a:lnTo>
                <a:lnTo>
                  <a:pt x="0" y="2736603"/>
                </a:lnTo>
                <a:lnTo>
                  <a:pt x="0" y="0"/>
                </a:lnTo>
                <a:close/>
              </a:path>
            </a:pathLst>
          </a:custGeom>
          <a:blipFill>
            <a:blip r:embed="rId5"/>
            <a:stretch>
              <a:fillRect l="-185101" t="-125652"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4810343" y="484397"/>
            <a:ext cx="8667313" cy="1290136"/>
            <a:chOff x="0" y="0"/>
            <a:chExt cx="2795422" cy="416101"/>
          </a:xfrm>
        </p:grpSpPr>
        <p:sp>
          <p:nvSpPr>
            <p:cNvPr name="Freeform 4" id="4"/>
            <p:cNvSpPr/>
            <p:nvPr/>
          </p:nvSpPr>
          <p:spPr>
            <a:xfrm flipH="false" flipV="false" rot="0">
              <a:off x="0" y="0"/>
              <a:ext cx="2795422" cy="416101"/>
            </a:xfrm>
            <a:custGeom>
              <a:avLst/>
              <a:gdLst/>
              <a:ahLst/>
              <a:cxnLst/>
              <a:rect r="r" b="b" t="t" l="l"/>
              <a:pathLst>
                <a:path h="416101" w="2795422">
                  <a:moveTo>
                    <a:pt x="52701" y="0"/>
                  </a:moveTo>
                  <a:lnTo>
                    <a:pt x="2742721" y="0"/>
                  </a:lnTo>
                  <a:cubicBezTo>
                    <a:pt x="2756698" y="0"/>
                    <a:pt x="2770103" y="5552"/>
                    <a:pt x="2779986" y="15436"/>
                  </a:cubicBezTo>
                  <a:cubicBezTo>
                    <a:pt x="2789869" y="25319"/>
                    <a:pt x="2795422" y="38724"/>
                    <a:pt x="2795422" y="52701"/>
                  </a:cubicBezTo>
                  <a:lnTo>
                    <a:pt x="2795422" y="363400"/>
                  </a:lnTo>
                  <a:cubicBezTo>
                    <a:pt x="2795422" y="377377"/>
                    <a:pt x="2789869" y="390782"/>
                    <a:pt x="2779986" y="400665"/>
                  </a:cubicBezTo>
                  <a:cubicBezTo>
                    <a:pt x="2770103" y="410548"/>
                    <a:pt x="2756698" y="416101"/>
                    <a:pt x="2742721" y="416101"/>
                  </a:cubicBezTo>
                  <a:lnTo>
                    <a:pt x="52701" y="416101"/>
                  </a:lnTo>
                  <a:cubicBezTo>
                    <a:pt x="38724" y="416101"/>
                    <a:pt x="25319" y="410548"/>
                    <a:pt x="15436" y="400665"/>
                  </a:cubicBezTo>
                  <a:cubicBezTo>
                    <a:pt x="5552" y="390782"/>
                    <a:pt x="0" y="377377"/>
                    <a:pt x="0" y="363400"/>
                  </a:cubicBezTo>
                  <a:lnTo>
                    <a:pt x="0" y="52701"/>
                  </a:lnTo>
                  <a:cubicBezTo>
                    <a:pt x="0" y="38724"/>
                    <a:pt x="5552" y="25319"/>
                    <a:pt x="15436" y="15436"/>
                  </a:cubicBezTo>
                  <a:cubicBezTo>
                    <a:pt x="25319" y="5552"/>
                    <a:pt x="38724" y="0"/>
                    <a:pt x="52701"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2795422" cy="51135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2672957" y="2336508"/>
            <a:ext cx="12789685" cy="1427136"/>
            <a:chOff x="0" y="0"/>
            <a:chExt cx="5299654" cy="591361"/>
          </a:xfrm>
        </p:grpSpPr>
        <p:sp>
          <p:nvSpPr>
            <p:cNvPr name="Freeform 7" id="7"/>
            <p:cNvSpPr/>
            <p:nvPr/>
          </p:nvSpPr>
          <p:spPr>
            <a:xfrm flipH="false" flipV="false" rot="0">
              <a:off x="0" y="0"/>
              <a:ext cx="5299654" cy="591361"/>
            </a:xfrm>
            <a:custGeom>
              <a:avLst/>
              <a:gdLst/>
              <a:ahLst/>
              <a:cxnLst/>
              <a:rect r="r" b="b" t="t" l="l"/>
              <a:pathLst>
                <a:path h="591361" w="5299654">
                  <a:moveTo>
                    <a:pt x="60533" y="0"/>
                  </a:moveTo>
                  <a:lnTo>
                    <a:pt x="5239121" y="0"/>
                  </a:lnTo>
                  <a:cubicBezTo>
                    <a:pt x="5255175" y="0"/>
                    <a:pt x="5270572" y="6378"/>
                    <a:pt x="5281924" y="17730"/>
                  </a:cubicBezTo>
                  <a:cubicBezTo>
                    <a:pt x="5293276" y="29082"/>
                    <a:pt x="5299654" y="44478"/>
                    <a:pt x="5299654" y="60533"/>
                  </a:cubicBezTo>
                  <a:lnTo>
                    <a:pt x="5299654" y="530829"/>
                  </a:lnTo>
                  <a:cubicBezTo>
                    <a:pt x="5299654" y="546883"/>
                    <a:pt x="5293276" y="562280"/>
                    <a:pt x="5281924" y="573632"/>
                  </a:cubicBezTo>
                  <a:cubicBezTo>
                    <a:pt x="5270572" y="584984"/>
                    <a:pt x="5255175" y="591361"/>
                    <a:pt x="5239121" y="591361"/>
                  </a:cubicBezTo>
                  <a:lnTo>
                    <a:pt x="60533" y="591361"/>
                  </a:lnTo>
                  <a:cubicBezTo>
                    <a:pt x="44478" y="591361"/>
                    <a:pt x="29082" y="584984"/>
                    <a:pt x="17730" y="573632"/>
                  </a:cubicBezTo>
                  <a:cubicBezTo>
                    <a:pt x="6378" y="562280"/>
                    <a:pt x="0" y="546883"/>
                    <a:pt x="0" y="530829"/>
                  </a:cubicBezTo>
                  <a:lnTo>
                    <a:pt x="0" y="60533"/>
                  </a:lnTo>
                  <a:cubicBezTo>
                    <a:pt x="0" y="44478"/>
                    <a:pt x="6378" y="29082"/>
                    <a:pt x="17730" y="17730"/>
                  </a:cubicBezTo>
                  <a:cubicBezTo>
                    <a:pt x="29082" y="6378"/>
                    <a:pt x="44478" y="0"/>
                    <a:pt x="60533"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5299654" cy="68661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9" id="9"/>
          <p:cNvSpPr/>
          <p:nvPr/>
        </p:nvSpPr>
        <p:spPr>
          <a:xfrm flipH="false" flipV="false" rot="0">
            <a:off x="-468369" y="635491"/>
            <a:ext cx="3630418" cy="5951505"/>
          </a:xfrm>
          <a:custGeom>
            <a:avLst/>
            <a:gdLst/>
            <a:ahLst/>
            <a:cxnLst/>
            <a:rect r="r" b="b" t="t" l="l"/>
            <a:pathLst>
              <a:path h="5951505" w="3630418">
                <a:moveTo>
                  <a:pt x="0" y="0"/>
                </a:moveTo>
                <a:lnTo>
                  <a:pt x="3630418" y="0"/>
                </a:lnTo>
                <a:lnTo>
                  <a:pt x="3630418" y="5951505"/>
                </a:lnTo>
                <a:lnTo>
                  <a:pt x="0" y="5951505"/>
                </a:lnTo>
                <a:lnTo>
                  <a:pt x="0" y="0"/>
                </a:lnTo>
                <a:close/>
              </a:path>
            </a:pathLst>
          </a:custGeom>
          <a:blipFill>
            <a:blip r:embed="rId3"/>
            <a:stretch>
              <a:fillRect l="0" t="0" r="0" b="0"/>
            </a:stretch>
          </a:blipFill>
        </p:spPr>
      </p:sp>
      <p:sp>
        <p:nvSpPr>
          <p:cNvPr name="Freeform 10" id="10"/>
          <p:cNvSpPr/>
          <p:nvPr/>
        </p:nvSpPr>
        <p:spPr>
          <a:xfrm flipH="false" flipV="false" rot="0">
            <a:off x="0" y="7589364"/>
            <a:ext cx="1676852" cy="2191688"/>
          </a:xfrm>
          <a:custGeom>
            <a:avLst/>
            <a:gdLst/>
            <a:ahLst/>
            <a:cxnLst/>
            <a:rect r="r" b="b" t="t" l="l"/>
            <a:pathLst>
              <a:path h="2191688" w="1676852">
                <a:moveTo>
                  <a:pt x="0" y="0"/>
                </a:moveTo>
                <a:lnTo>
                  <a:pt x="1676852" y="0"/>
                </a:lnTo>
                <a:lnTo>
                  <a:pt x="1676852" y="2191687"/>
                </a:lnTo>
                <a:lnTo>
                  <a:pt x="0" y="2191687"/>
                </a:lnTo>
                <a:lnTo>
                  <a:pt x="0" y="0"/>
                </a:lnTo>
                <a:close/>
              </a:path>
            </a:pathLst>
          </a:custGeom>
          <a:blipFill>
            <a:blip r:embed="rId4"/>
            <a:stretch>
              <a:fillRect l="-321036" t="0" r="0" b="-144015"/>
            </a:stretch>
          </a:blipFill>
        </p:spPr>
      </p:sp>
      <p:sp>
        <p:nvSpPr>
          <p:cNvPr name="TextBox 11" id="11"/>
          <p:cNvSpPr txBox="true"/>
          <p:nvPr/>
        </p:nvSpPr>
        <p:spPr>
          <a:xfrm rot="0">
            <a:off x="5159716" y="595933"/>
            <a:ext cx="8078022" cy="946150"/>
          </a:xfrm>
          <a:prstGeom prst="rect">
            <a:avLst/>
          </a:prstGeom>
        </p:spPr>
        <p:txBody>
          <a:bodyPr anchor="t" rtlCol="false" tIns="0" lIns="0" bIns="0" rIns="0">
            <a:spAutoFit/>
          </a:bodyPr>
          <a:lstStyle/>
          <a:p>
            <a:pPr algn="ctr" marL="0" indent="0" lvl="0">
              <a:lnSpc>
                <a:spcPts val="7700"/>
              </a:lnSpc>
              <a:spcBef>
                <a:spcPct val="0"/>
              </a:spcBef>
            </a:pPr>
            <a:r>
              <a:rPr lang="en-US" sz="5500">
                <a:solidFill>
                  <a:srgbClr val="FFFFFF"/>
                </a:solidFill>
                <a:latin typeface="Montserrat Classic Bold"/>
                <a:ea typeface="Montserrat Classic Bold"/>
                <a:cs typeface="Montserrat Classic Bold"/>
                <a:sym typeface="Montserrat Classic Bold"/>
              </a:rPr>
              <a:t>Dataset Preprocessing</a:t>
            </a:r>
          </a:p>
        </p:txBody>
      </p:sp>
      <p:sp>
        <p:nvSpPr>
          <p:cNvPr name="TextBox 12" id="12"/>
          <p:cNvSpPr txBox="true"/>
          <p:nvPr/>
        </p:nvSpPr>
        <p:spPr>
          <a:xfrm rot="0">
            <a:off x="3341004" y="2833369"/>
            <a:ext cx="11437622" cy="777875"/>
          </a:xfrm>
          <a:prstGeom prst="rect">
            <a:avLst/>
          </a:prstGeom>
        </p:spPr>
        <p:txBody>
          <a:bodyPr anchor="t" rtlCol="false" tIns="0" lIns="0" bIns="0" rIns="0">
            <a:spAutoFit/>
          </a:bodyPr>
          <a:lstStyle/>
          <a:p>
            <a:pPr algn="ctr" marL="0" indent="0" lvl="1">
              <a:lnSpc>
                <a:spcPts val="3189"/>
              </a:lnSpc>
              <a:spcBef>
                <a:spcPct val="0"/>
              </a:spcBef>
            </a:pPr>
            <a:r>
              <a:rPr lang="en-US" sz="2199">
                <a:solidFill>
                  <a:srgbClr val="FFFFFF"/>
                </a:solidFill>
                <a:latin typeface="Montserrat"/>
                <a:ea typeface="Montserrat"/>
                <a:cs typeface="Montserrat"/>
                <a:sym typeface="Montserrat"/>
              </a:rPr>
              <a:t>All images resized to a consistent resolution of 256x256 pixels to standardize input for the model.</a:t>
            </a:r>
          </a:p>
        </p:txBody>
      </p:sp>
      <p:sp>
        <p:nvSpPr>
          <p:cNvPr name="TextBox 13" id="13"/>
          <p:cNvSpPr txBox="true"/>
          <p:nvPr/>
        </p:nvSpPr>
        <p:spPr>
          <a:xfrm rot="0">
            <a:off x="7661970" y="2401569"/>
            <a:ext cx="2964061" cy="450850"/>
          </a:xfrm>
          <a:prstGeom prst="rect">
            <a:avLst/>
          </a:prstGeom>
        </p:spPr>
        <p:txBody>
          <a:bodyPr anchor="t" rtlCol="false" tIns="0" lIns="0" bIns="0" rIns="0">
            <a:spAutoFit/>
          </a:bodyPr>
          <a:lstStyle/>
          <a:p>
            <a:pPr algn="l" marL="0" indent="0" lvl="1">
              <a:lnSpc>
                <a:spcPts val="3770"/>
              </a:lnSpc>
              <a:spcBef>
                <a:spcPct val="0"/>
              </a:spcBef>
            </a:pPr>
            <a:r>
              <a:rPr lang="en-US" sz="2600" spc="70">
                <a:solidFill>
                  <a:srgbClr val="FFFFFF"/>
                </a:solidFill>
                <a:latin typeface="Montserrat Bold"/>
                <a:ea typeface="Montserrat Bold"/>
                <a:cs typeface="Montserrat Bold"/>
                <a:sym typeface="Montserrat Bold"/>
              </a:rPr>
              <a:t>Resizing Images</a:t>
            </a:r>
          </a:p>
        </p:txBody>
      </p:sp>
      <p:sp>
        <p:nvSpPr>
          <p:cNvPr name="Freeform 14" id="14"/>
          <p:cNvSpPr/>
          <p:nvPr/>
        </p:nvSpPr>
        <p:spPr>
          <a:xfrm flipH="true" flipV="true" rot="0">
            <a:off x="16611148" y="292042"/>
            <a:ext cx="1676852" cy="2191688"/>
          </a:xfrm>
          <a:custGeom>
            <a:avLst/>
            <a:gdLst/>
            <a:ahLst/>
            <a:cxnLst/>
            <a:rect r="r" b="b" t="t" l="l"/>
            <a:pathLst>
              <a:path h="2191688" w="1676852">
                <a:moveTo>
                  <a:pt x="1676852" y="2191688"/>
                </a:moveTo>
                <a:lnTo>
                  <a:pt x="0" y="2191688"/>
                </a:lnTo>
                <a:lnTo>
                  <a:pt x="0" y="0"/>
                </a:lnTo>
                <a:lnTo>
                  <a:pt x="1676852" y="0"/>
                </a:lnTo>
                <a:lnTo>
                  <a:pt x="1676852" y="2191688"/>
                </a:lnTo>
                <a:close/>
              </a:path>
            </a:pathLst>
          </a:custGeom>
          <a:blipFill>
            <a:blip r:embed="rId4"/>
            <a:stretch>
              <a:fillRect l="-321036" t="0" r="0" b="-144015"/>
            </a:stretch>
          </a:blipFill>
        </p:spPr>
      </p:sp>
      <p:grpSp>
        <p:nvGrpSpPr>
          <p:cNvPr name="Group 15" id="15"/>
          <p:cNvGrpSpPr/>
          <p:nvPr/>
        </p:nvGrpSpPr>
        <p:grpSpPr>
          <a:xfrm rot="0">
            <a:off x="2672957" y="4068950"/>
            <a:ext cx="12789685" cy="1845121"/>
            <a:chOff x="0" y="0"/>
            <a:chExt cx="5299654" cy="764562"/>
          </a:xfrm>
        </p:grpSpPr>
        <p:sp>
          <p:nvSpPr>
            <p:cNvPr name="Freeform 16" id="16"/>
            <p:cNvSpPr/>
            <p:nvPr/>
          </p:nvSpPr>
          <p:spPr>
            <a:xfrm flipH="false" flipV="false" rot="0">
              <a:off x="0" y="0"/>
              <a:ext cx="5299654" cy="764562"/>
            </a:xfrm>
            <a:custGeom>
              <a:avLst/>
              <a:gdLst/>
              <a:ahLst/>
              <a:cxnLst/>
              <a:rect r="r" b="b" t="t" l="l"/>
              <a:pathLst>
                <a:path h="764562" w="5299654">
                  <a:moveTo>
                    <a:pt x="60533" y="0"/>
                  </a:moveTo>
                  <a:lnTo>
                    <a:pt x="5239121" y="0"/>
                  </a:lnTo>
                  <a:cubicBezTo>
                    <a:pt x="5255175" y="0"/>
                    <a:pt x="5270572" y="6378"/>
                    <a:pt x="5281924" y="17730"/>
                  </a:cubicBezTo>
                  <a:cubicBezTo>
                    <a:pt x="5293276" y="29082"/>
                    <a:pt x="5299654" y="44478"/>
                    <a:pt x="5299654" y="60533"/>
                  </a:cubicBezTo>
                  <a:lnTo>
                    <a:pt x="5299654" y="704029"/>
                  </a:lnTo>
                  <a:cubicBezTo>
                    <a:pt x="5299654" y="720083"/>
                    <a:pt x="5293276" y="735480"/>
                    <a:pt x="5281924" y="746832"/>
                  </a:cubicBezTo>
                  <a:cubicBezTo>
                    <a:pt x="5270572" y="758184"/>
                    <a:pt x="5255175" y="764562"/>
                    <a:pt x="5239121" y="764562"/>
                  </a:cubicBezTo>
                  <a:lnTo>
                    <a:pt x="60533" y="764562"/>
                  </a:lnTo>
                  <a:cubicBezTo>
                    <a:pt x="44478" y="764562"/>
                    <a:pt x="29082" y="758184"/>
                    <a:pt x="17730" y="746832"/>
                  </a:cubicBezTo>
                  <a:cubicBezTo>
                    <a:pt x="6378" y="735480"/>
                    <a:pt x="0" y="720083"/>
                    <a:pt x="0" y="704029"/>
                  </a:cubicBezTo>
                  <a:lnTo>
                    <a:pt x="0" y="60533"/>
                  </a:lnTo>
                  <a:cubicBezTo>
                    <a:pt x="0" y="44478"/>
                    <a:pt x="6378" y="29082"/>
                    <a:pt x="17730" y="17730"/>
                  </a:cubicBezTo>
                  <a:cubicBezTo>
                    <a:pt x="29082" y="6378"/>
                    <a:pt x="44478" y="0"/>
                    <a:pt x="60533"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17" id="17"/>
            <p:cNvSpPr txBox="true"/>
            <p:nvPr/>
          </p:nvSpPr>
          <p:spPr>
            <a:xfrm>
              <a:off x="0" y="-95250"/>
              <a:ext cx="5299654" cy="859812"/>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18" id="18"/>
          <p:cNvSpPr txBox="true"/>
          <p:nvPr/>
        </p:nvSpPr>
        <p:spPr>
          <a:xfrm rot="0">
            <a:off x="3341004" y="4565811"/>
            <a:ext cx="11437622" cy="1177925"/>
          </a:xfrm>
          <a:prstGeom prst="rect">
            <a:avLst/>
          </a:prstGeom>
        </p:spPr>
        <p:txBody>
          <a:bodyPr anchor="t" rtlCol="false" tIns="0" lIns="0" bIns="0" rIns="0">
            <a:spAutoFit/>
          </a:bodyPr>
          <a:lstStyle/>
          <a:p>
            <a:pPr algn="ctr" marL="0" indent="0" lvl="1">
              <a:lnSpc>
                <a:spcPts val="3189"/>
              </a:lnSpc>
              <a:spcBef>
                <a:spcPct val="0"/>
              </a:spcBef>
            </a:pPr>
            <a:r>
              <a:rPr lang="en-US" sz="2199">
                <a:solidFill>
                  <a:srgbClr val="FFFFFF"/>
                </a:solidFill>
                <a:latin typeface="Montserrat"/>
                <a:ea typeface="Montserrat"/>
                <a:cs typeface="Montserrat"/>
                <a:sym typeface="Montserrat"/>
              </a:rPr>
              <a:t>Pixel values normalized to have a mean of [0.485, 0.456, 0.406] and standard deviation of [0.229, 0.224, 0.225] for the three color channels, enhancing the model's ability to learn effectively.</a:t>
            </a:r>
          </a:p>
        </p:txBody>
      </p:sp>
      <p:sp>
        <p:nvSpPr>
          <p:cNvPr name="TextBox 19" id="19"/>
          <p:cNvSpPr txBox="true"/>
          <p:nvPr/>
        </p:nvSpPr>
        <p:spPr>
          <a:xfrm rot="0">
            <a:off x="6845976" y="4134011"/>
            <a:ext cx="4596048" cy="450850"/>
          </a:xfrm>
          <a:prstGeom prst="rect">
            <a:avLst/>
          </a:prstGeom>
        </p:spPr>
        <p:txBody>
          <a:bodyPr anchor="t" rtlCol="false" tIns="0" lIns="0" bIns="0" rIns="0">
            <a:spAutoFit/>
          </a:bodyPr>
          <a:lstStyle/>
          <a:p>
            <a:pPr algn="l" marL="0" indent="0" lvl="1">
              <a:lnSpc>
                <a:spcPts val="3770"/>
              </a:lnSpc>
              <a:spcBef>
                <a:spcPct val="0"/>
              </a:spcBef>
            </a:pPr>
            <a:r>
              <a:rPr lang="en-US" sz="2600" spc="70">
                <a:solidFill>
                  <a:srgbClr val="FFFFFF"/>
                </a:solidFill>
                <a:latin typeface="Montserrat Bold"/>
                <a:ea typeface="Montserrat Bold"/>
                <a:cs typeface="Montserrat Bold"/>
                <a:sym typeface="Montserrat Bold"/>
              </a:rPr>
              <a:t>Normalizing Pixel Values</a:t>
            </a:r>
          </a:p>
        </p:txBody>
      </p:sp>
      <p:grpSp>
        <p:nvGrpSpPr>
          <p:cNvPr name="Group 20" id="20"/>
          <p:cNvGrpSpPr/>
          <p:nvPr/>
        </p:nvGrpSpPr>
        <p:grpSpPr>
          <a:xfrm rot="0">
            <a:off x="2825357" y="6219378"/>
            <a:ext cx="12789685" cy="1798678"/>
            <a:chOff x="0" y="0"/>
            <a:chExt cx="5299654" cy="745317"/>
          </a:xfrm>
        </p:grpSpPr>
        <p:sp>
          <p:nvSpPr>
            <p:cNvPr name="Freeform 21" id="21"/>
            <p:cNvSpPr/>
            <p:nvPr/>
          </p:nvSpPr>
          <p:spPr>
            <a:xfrm flipH="false" flipV="false" rot="0">
              <a:off x="0" y="0"/>
              <a:ext cx="5299654" cy="745317"/>
            </a:xfrm>
            <a:custGeom>
              <a:avLst/>
              <a:gdLst/>
              <a:ahLst/>
              <a:cxnLst/>
              <a:rect r="r" b="b" t="t" l="l"/>
              <a:pathLst>
                <a:path h="745317" w="5299654">
                  <a:moveTo>
                    <a:pt x="60533" y="0"/>
                  </a:moveTo>
                  <a:lnTo>
                    <a:pt x="5239121" y="0"/>
                  </a:lnTo>
                  <a:cubicBezTo>
                    <a:pt x="5255175" y="0"/>
                    <a:pt x="5270572" y="6378"/>
                    <a:pt x="5281924" y="17730"/>
                  </a:cubicBezTo>
                  <a:cubicBezTo>
                    <a:pt x="5293276" y="29082"/>
                    <a:pt x="5299654" y="44478"/>
                    <a:pt x="5299654" y="60533"/>
                  </a:cubicBezTo>
                  <a:lnTo>
                    <a:pt x="5299654" y="684785"/>
                  </a:lnTo>
                  <a:cubicBezTo>
                    <a:pt x="5299654" y="700839"/>
                    <a:pt x="5293276" y="716235"/>
                    <a:pt x="5281924" y="727587"/>
                  </a:cubicBezTo>
                  <a:cubicBezTo>
                    <a:pt x="5270572" y="738940"/>
                    <a:pt x="5255175" y="745317"/>
                    <a:pt x="5239121" y="745317"/>
                  </a:cubicBezTo>
                  <a:lnTo>
                    <a:pt x="60533" y="745317"/>
                  </a:lnTo>
                  <a:cubicBezTo>
                    <a:pt x="44478" y="745317"/>
                    <a:pt x="29082" y="738940"/>
                    <a:pt x="17730" y="727587"/>
                  </a:cubicBezTo>
                  <a:cubicBezTo>
                    <a:pt x="6378" y="716235"/>
                    <a:pt x="0" y="700839"/>
                    <a:pt x="0" y="684785"/>
                  </a:cubicBezTo>
                  <a:lnTo>
                    <a:pt x="0" y="60533"/>
                  </a:lnTo>
                  <a:cubicBezTo>
                    <a:pt x="0" y="44478"/>
                    <a:pt x="6378" y="29082"/>
                    <a:pt x="17730" y="17730"/>
                  </a:cubicBezTo>
                  <a:cubicBezTo>
                    <a:pt x="29082" y="6378"/>
                    <a:pt x="44478" y="0"/>
                    <a:pt x="60533"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22" id="22"/>
            <p:cNvSpPr txBox="true"/>
            <p:nvPr/>
          </p:nvSpPr>
          <p:spPr>
            <a:xfrm>
              <a:off x="0" y="-95250"/>
              <a:ext cx="5299654" cy="840567"/>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23" id="23"/>
          <p:cNvSpPr txBox="true"/>
          <p:nvPr/>
        </p:nvSpPr>
        <p:spPr>
          <a:xfrm rot="0">
            <a:off x="3493404" y="6716239"/>
            <a:ext cx="11437622" cy="1577975"/>
          </a:xfrm>
          <a:prstGeom prst="rect">
            <a:avLst/>
          </a:prstGeom>
        </p:spPr>
        <p:txBody>
          <a:bodyPr anchor="t" rtlCol="false" tIns="0" lIns="0" bIns="0" rIns="0">
            <a:spAutoFit/>
          </a:bodyPr>
          <a:lstStyle/>
          <a:p>
            <a:pPr algn="ctr">
              <a:lnSpc>
                <a:spcPts val="3189"/>
              </a:lnSpc>
              <a:spcBef>
                <a:spcPct val="0"/>
              </a:spcBef>
            </a:pPr>
            <a:r>
              <a:rPr lang="en-US" sz="2199">
                <a:solidFill>
                  <a:srgbClr val="FFFFFF"/>
                </a:solidFill>
                <a:latin typeface="Montserrat"/>
                <a:ea typeface="Montserrat"/>
                <a:cs typeface="Montserrat"/>
                <a:sym typeface="Montserrat"/>
              </a:rPr>
              <a:t>Techniques such as random horizontal flipping, random rotation, and random resized cropping applied to increase the diversity of the training data and improve model generalization.</a:t>
            </a:r>
          </a:p>
          <a:p>
            <a:pPr algn="ctr">
              <a:lnSpc>
                <a:spcPts val="3189"/>
              </a:lnSpc>
              <a:spcBef>
                <a:spcPct val="0"/>
              </a:spcBef>
            </a:pPr>
          </a:p>
        </p:txBody>
      </p:sp>
      <p:sp>
        <p:nvSpPr>
          <p:cNvPr name="TextBox 24" id="24"/>
          <p:cNvSpPr txBox="true"/>
          <p:nvPr/>
        </p:nvSpPr>
        <p:spPr>
          <a:xfrm rot="0">
            <a:off x="7333909" y="6280875"/>
            <a:ext cx="3620182" cy="450850"/>
          </a:xfrm>
          <a:prstGeom prst="rect">
            <a:avLst/>
          </a:prstGeom>
        </p:spPr>
        <p:txBody>
          <a:bodyPr anchor="t" rtlCol="false" tIns="0" lIns="0" bIns="0" rIns="0">
            <a:spAutoFit/>
          </a:bodyPr>
          <a:lstStyle/>
          <a:p>
            <a:pPr algn="l" marL="0" indent="0" lvl="1">
              <a:lnSpc>
                <a:spcPts val="3770"/>
              </a:lnSpc>
              <a:spcBef>
                <a:spcPct val="0"/>
              </a:spcBef>
            </a:pPr>
            <a:r>
              <a:rPr lang="en-US" sz="2600" spc="70">
                <a:solidFill>
                  <a:srgbClr val="FFFFFF"/>
                </a:solidFill>
                <a:latin typeface="Montserrat Bold"/>
                <a:ea typeface="Montserrat Bold"/>
                <a:cs typeface="Montserrat Bold"/>
                <a:sym typeface="Montserrat Bold"/>
              </a:rPr>
              <a:t>Data Augmentation</a:t>
            </a:r>
          </a:p>
        </p:txBody>
      </p:sp>
      <p:grpSp>
        <p:nvGrpSpPr>
          <p:cNvPr name="Group 25" id="25"/>
          <p:cNvGrpSpPr/>
          <p:nvPr/>
        </p:nvGrpSpPr>
        <p:grpSpPr>
          <a:xfrm rot="0">
            <a:off x="2825357" y="8322789"/>
            <a:ext cx="12789685" cy="1427136"/>
            <a:chOff x="0" y="0"/>
            <a:chExt cx="5299654" cy="591361"/>
          </a:xfrm>
        </p:grpSpPr>
        <p:sp>
          <p:nvSpPr>
            <p:cNvPr name="Freeform 26" id="26"/>
            <p:cNvSpPr/>
            <p:nvPr/>
          </p:nvSpPr>
          <p:spPr>
            <a:xfrm flipH="false" flipV="false" rot="0">
              <a:off x="0" y="0"/>
              <a:ext cx="5299654" cy="591361"/>
            </a:xfrm>
            <a:custGeom>
              <a:avLst/>
              <a:gdLst/>
              <a:ahLst/>
              <a:cxnLst/>
              <a:rect r="r" b="b" t="t" l="l"/>
              <a:pathLst>
                <a:path h="591361" w="5299654">
                  <a:moveTo>
                    <a:pt x="60533" y="0"/>
                  </a:moveTo>
                  <a:lnTo>
                    <a:pt x="5239121" y="0"/>
                  </a:lnTo>
                  <a:cubicBezTo>
                    <a:pt x="5255175" y="0"/>
                    <a:pt x="5270572" y="6378"/>
                    <a:pt x="5281924" y="17730"/>
                  </a:cubicBezTo>
                  <a:cubicBezTo>
                    <a:pt x="5293276" y="29082"/>
                    <a:pt x="5299654" y="44478"/>
                    <a:pt x="5299654" y="60533"/>
                  </a:cubicBezTo>
                  <a:lnTo>
                    <a:pt x="5299654" y="530829"/>
                  </a:lnTo>
                  <a:cubicBezTo>
                    <a:pt x="5299654" y="546883"/>
                    <a:pt x="5293276" y="562280"/>
                    <a:pt x="5281924" y="573632"/>
                  </a:cubicBezTo>
                  <a:cubicBezTo>
                    <a:pt x="5270572" y="584984"/>
                    <a:pt x="5255175" y="591361"/>
                    <a:pt x="5239121" y="591361"/>
                  </a:cubicBezTo>
                  <a:lnTo>
                    <a:pt x="60533" y="591361"/>
                  </a:lnTo>
                  <a:cubicBezTo>
                    <a:pt x="44478" y="591361"/>
                    <a:pt x="29082" y="584984"/>
                    <a:pt x="17730" y="573632"/>
                  </a:cubicBezTo>
                  <a:cubicBezTo>
                    <a:pt x="6378" y="562280"/>
                    <a:pt x="0" y="546883"/>
                    <a:pt x="0" y="530829"/>
                  </a:cubicBezTo>
                  <a:lnTo>
                    <a:pt x="0" y="60533"/>
                  </a:lnTo>
                  <a:cubicBezTo>
                    <a:pt x="0" y="44478"/>
                    <a:pt x="6378" y="29082"/>
                    <a:pt x="17730" y="17730"/>
                  </a:cubicBezTo>
                  <a:cubicBezTo>
                    <a:pt x="29082" y="6378"/>
                    <a:pt x="44478" y="0"/>
                    <a:pt x="60533"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27" id="27"/>
            <p:cNvSpPr txBox="true"/>
            <p:nvPr/>
          </p:nvSpPr>
          <p:spPr>
            <a:xfrm>
              <a:off x="0" y="-95250"/>
              <a:ext cx="5299654" cy="68661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28" id="28"/>
          <p:cNvSpPr txBox="true"/>
          <p:nvPr/>
        </p:nvSpPr>
        <p:spPr>
          <a:xfrm rot="0">
            <a:off x="3493404" y="8819649"/>
            <a:ext cx="11437622" cy="777875"/>
          </a:xfrm>
          <a:prstGeom prst="rect">
            <a:avLst/>
          </a:prstGeom>
        </p:spPr>
        <p:txBody>
          <a:bodyPr anchor="t" rtlCol="false" tIns="0" lIns="0" bIns="0" rIns="0">
            <a:spAutoFit/>
          </a:bodyPr>
          <a:lstStyle/>
          <a:p>
            <a:pPr algn="ctr" marL="0" indent="0" lvl="1">
              <a:lnSpc>
                <a:spcPts val="3189"/>
              </a:lnSpc>
              <a:spcBef>
                <a:spcPct val="0"/>
              </a:spcBef>
            </a:pPr>
            <a:r>
              <a:rPr lang="en-US" sz="2199">
                <a:solidFill>
                  <a:srgbClr val="FFFFFF"/>
                </a:solidFill>
                <a:latin typeface="Montserrat"/>
                <a:ea typeface="Montserrat"/>
                <a:cs typeface="Montserrat"/>
                <a:sym typeface="Montserrat"/>
              </a:rPr>
              <a:t>The dataset split into training (80%), validation (10%), and test sets (10%) to facilitate model training and evaluation.</a:t>
            </a:r>
          </a:p>
        </p:txBody>
      </p:sp>
      <p:sp>
        <p:nvSpPr>
          <p:cNvPr name="TextBox 29" id="29"/>
          <p:cNvSpPr txBox="true"/>
          <p:nvPr/>
        </p:nvSpPr>
        <p:spPr>
          <a:xfrm rot="0">
            <a:off x="7531068" y="8384286"/>
            <a:ext cx="3225864" cy="450850"/>
          </a:xfrm>
          <a:prstGeom prst="rect">
            <a:avLst/>
          </a:prstGeom>
        </p:spPr>
        <p:txBody>
          <a:bodyPr anchor="t" rtlCol="false" tIns="0" lIns="0" bIns="0" rIns="0">
            <a:spAutoFit/>
          </a:bodyPr>
          <a:lstStyle/>
          <a:p>
            <a:pPr algn="l" marL="0" indent="0" lvl="1">
              <a:lnSpc>
                <a:spcPts val="3770"/>
              </a:lnSpc>
              <a:spcBef>
                <a:spcPct val="0"/>
              </a:spcBef>
            </a:pPr>
            <a:r>
              <a:rPr lang="en-US" sz="2600" spc="70">
                <a:solidFill>
                  <a:srgbClr val="FFFFFF"/>
                </a:solidFill>
                <a:latin typeface="Montserrat Bold"/>
                <a:ea typeface="Montserrat Bold"/>
                <a:cs typeface="Montserrat Bold"/>
                <a:sym typeface="Montserrat Bold"/>
              </a:rPr>
              <a:t>Splitting Dataset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425969" y="748302"/>
            <a:ext cx="14790407" cy="8843700"/>
            <a:chOff x="0" y="0"/>
            <a:chExt cx="3895416" cy="2329205"/>
          </a:xfrm>
        </p:grpSpPr>
        <p:sp>
          <p:nvSpPr>
            <p:cNvPr name="Freeform 4" id="4"/>
            <p:cNvSpPr/>
            <p:nvPr/>
          </p:nvSpPr>
          <p:spPr>
            <a:xfrm flipH="false" flipV="false" rot="0">
              <a:off x="0" y="0"/>
              <a:ext cx="3895416" cy="2329205"/>
            </a:xfrm>
            <a:custGeom>
              <a:avLst/>
              <a:gdLst/>
              <a:ahLst/>
              <a:cxnLst/>
              <a:rect r="r" b="b" t="t" l="l"/>
              <a:pathLst>
                <a:path h="2329205" w="3895416">
                  <a:moveTo>
                    <a:pt x="30883" y="0"/>
                  </a:moveTo>
                  <a:lnTo>
                    <a:pt x="3864533" y="0"/>
                  </a:lnTo>
                  <a:cubicBezTo>
                    <a:pt x="3881589" y="0"/>
                    <a:pt x="3895416" y="13827"/>
                    <a:pt x="3895416" y="30883"/>
                  </a:cubicBezTo>
                  <a:lnTo>
                    <a:pt x="3895416" y="2298322"/>
                  </a:lnTo>
                  <a:cubicBezTo>
                    <a:pt x="3895416" y="2315378"/>
                    <a:pt x="3881589" y="2329205"/>
                    <a:pt x="3864533" y="2329205"/>
                  </a:cubicBezTo>
                  <a:lnTo>
                    <a:pt x="30883" y="2329205"/>
                  </a:lnTo>
                  <a:cubicBezTo>
                    <a:pt x="13827" y="2329205"/>
                    <a:pt x="0" y="2315378"/>
                    <a:pt x="0" y="2298322"/>
                  </a:cubicBezTo>
                  <a:lnTo>
                    <a:pt x="0" y="30883"/>
                  </a:lnTo>
                  <a:cubicBezTo>
                    <a:pt x="0" y="13827"/>
                    <a:pt x="13827" y="0"/>
                    <a:pt x="30883"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3895416" cy="2424455"/>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6" id="6"/>
          <p:cNvSpPr txBox="true"/>
          <p:nvPr/>
        </p:nvSpPr>
        <p:spPr>
          <a:xfrm rot="0">
            <a:off x="2203129" y="1148414"/>
            <a:ext cx="12160038" cy="936625"/>
          </a:xfrm>
          <a:prstGeom prst="rect">
            <a:avLst/>
          </a:prstGeom>
        </p:spPr>
        <p:txBody>
          <a:bodyPr anchor="t" rtlCol="false" tIns="0" lIns="0" bIns="0" rIns="0">
            <a:spAutoFit/>
          </a:bodyPr>
          <a:lstStyle/>
          <a:p>
            <a:pPr algn="l" marL="0" indent="0" lvl="0">
              <a:lnSpc>
                <a:spcPts val="7699"/>
              </a:lnSpc>
              <a:spcBef>
                <a:spcPct val="0"/>
              </a:spcBef>
            </a:pPr>
            <a:r>
              <a:rPr lang="en-US" sz="5499">
                <a:solidFill>
                  <a:srgbClr val="FFFFFF"/>
                </a:solidFill>
                <a:latin typeface="Montserrat Classic Bold"/>
                <a:ea typeface="Montserrat Classic Bold"/>
                <a:cs typeface="Montserrat Classic Bold"/>
                <a:sym typeface="Montserrat Classic Bold"/>
              </a:rPr>
              <a:t>Model Selection and Architecture</a:t>
            </a:r>
          </a:p>
        </p:txBody>
      </p:sp>
      <p:grpSp>
        <p:nvGrpSpPr>
          <p:cNvPr name="Group 7" id="7"/>
          <p:cNvGrpSpPr/>
          <p:nvPr/>
        </p:nvGrpSpPr>
        <p:grpSpPr>
          <a:xfrm rot="0">
            <a:off x="619932" y="2224993"/>
            <a:ext cx="4864135" cy="860220"/>
            <a:chOff x="0" y="0"/>
            <a:chExt cx="1281089" cy="226560"/>
          </a:xfrm>
        </p:grpSpPr>
        <p:sp>
          <p:nvSpPr>
            <p:cNvPr name="Freeform 8" id="8"/>
            <p:cNvSpPr/>
            <p:nvPr/>
          </p:nvSpPr>
          <p:spPr>
            <a:xfrm flipH="false" flipV="false" rot="0">
              <a:off x="0" y="0"/>
              <a:ext cx="1281089" cy="226560"/>
            </a:xfrm>
            <a:custGeom>
              <a:avLst/>
              <a:gdLst/>
              <a:ahLst/>
              <a:cxnLst/>
              <a:rect r="r" b="b" t="t" l="l"/>
              <a:pathLst>
                <a:path h="226560" w="1281089">
                  <a:moveTo>
                    <a:pt x="93906" y="0"/>
                  </a:moveTo>
                  <a:lnTo>
                    <a:pt x="1187183" y="0"/>
                  </a:lnTo>
                  <a:cubicBezTo>
                    <a:pt x="1212088" y="0"/>
                    <a:pt x="1235974" y="9894"/>
                    <a:pt x="1253585" y="27505"/>
                  </a:cubicBezTo>
                  <a:cubicBezTo>
                    <a:pt x="1271195" y="45115"/>
                    <a:pt x="1281089" y="69001"/>
                    <a:pt x="1281089" y="93906"/>
                  </a:cubicBezTo>
                  <a:lnTo>
                    <a:pt x="1281089" y="132654"/>
                  </a:lnTo>
                  <a:cubicBezTo>
                    <a:pt x="1281089" y="184517"/>
                    <a:pt x="1239046" y="226560"/>
                    <a:pt x="1187183" y="226560"/>
                  </a:cubicBezTo>
                  <a:lnTo>
                    <a:pt x="93906" y="226560"/>
                  </a:lnTo>
                  <a:cubicBezTo>
                    <a:pt x="69001" y="226560"/>
                    <a:pt x="45115" y="216666"/>
                    <a:pt x="27505" y="199055"/>
                  </a:cubicBezTo>
                  <a:cubicBezTo>
                    <a:pt x="9894" y="181445"/>
                    <a:pt x="0" y="157559"/>
                    <a:pt x="0" y="132654"/>
                  </a:cubicBezTo>
                  <a:lnTo>
                    <a:pt x="0" y="93906"/>
                  </a:lnTo>
                  <a:cubicBezTo>
                    <a:pt x="0" y="69001"/>
                    <a:pt x="9894" y="45115"/>
                    <a:pt x="27505" y="27505"/>
                  </a:cubicBezTo>
                  <a:cubicBezTo>
                    <a:pt x="45115" y="9894"/>
                    <a:pt x="69001" y="0"/>
                    <a:pt x="93906"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9" id="9"/>
            <p:cNvSpPr txBox="true"/>
            <p:nvPr/>
          </p:nvSpPr>
          <p:spPr>
            <a:xfrm>
              <a:off x="0" y="-104775"/>
              <a:ext cx="1281089" cy="331335"/>
            </a:xfrm>
            <a:prstGeom prst="rect">
              <a:avLst/>
            </a:prstGeom>
          </p:spPr>
          <p:txBody>
            <a:bodyPr anchor="ctr" rtlCol="false" tIns="50800" lIns="50800" bIns="50800" rIns="50800"/>
            <a:lstStyle/>
            <a:p>
              <a:pPr algn="ctr">
                <a:lnSpc>
                  <a:spcPts val="4354"/>
                </a:lnSpc>
              </a:pPr>
              <a:r>
                <a:rPr lang="en-US" sz="2688">
                  <a:solidFill>
                    <a:srgbClr val="FFFFFF"/>
                  </a:solidFill>
                  <a:latin typeface="Montserrat"/>
                  <a:ea typeface="Montserrat"/>
                  <a:cs typeface="Montserrat"/>
                  <a:sym typeface="Montserrat"/>
                </a:rPr>
                <a:t>Custom CNN Architecture</a:t>
              </a:r>
            </a:p>
          </p:txBody>
        </p:sp>
      </p:grpSp>
      <p:sp>
        <p:nvSpPr>
          <p:cNvPr name="TextBox 10" id="10"/>
          <p:cNvSpPr txBox="true"/>
          <p:nvPr/>
        </p:nvSpPr>
        <p:spPr>
          <a:xfrm rot="0">
            <a:off x="1867723" y="3119689"/>
            <a:ext cx="10101794" cy="3178175"/>
          </a:xfrm>
          <a:prstGeom prst="rect">
            <a:avLst/>
          </a:prstGeom>
        </p:spPr>
        <p:txBody>
          <a:bodyPr anchor="t" rtlCol="false" tIns="0" lIns="0" bIns="0" rIns="0">
            <a:spAutoFit/>
          </a:bodyPr>
          <a:lstStyle/>
          <a:p>
            <a:pPr algn="l">
              <a:lnSpc>
                <a:spcPts val="3189"/>
              </a:lnSpc>
            </a:pPr>
            <a:r>
              <a:rPr lang="en-US" sz="2199">
                <a:solidFill>
                  <a:srgbClr val="FFFFFF"/>
                </a:solidFill>
                <a:latin typeface="Montserrat Bold"/>
                <a:ea typeface="Montserrat Bold"/>
                <a:cs typeface="Montserrat Bold"/>
                <a:sym typeface="Montserrat Bold"/>
              </a:rPr>
              <a:t>Featu</a:t>
            </a:r>
            <a:r>
              <a:rPr lang="en-US" sz="2199" strike="noStrike" u="none">
                <a:solidFill>
                  <a:srgbClr val="FFFFFF"/>
                </a:solidFill>
                <a:latin typeface="Montserrat Bold"/>
                <a:ea typeface="Montserrat Bold"/>
                <a:cs typeface="Montserrat Bold"/>
                <a:sym typeface="Montserrat Bold"/>
              </a:rPr>
              <a:t>re Extraction Layers:</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Three convolutional layers:</a:t>
            </a:r>
          </a:p>
          <a:p>
            <a:pPr algn="l" marL="949959" indent="-316653" lvl="2">
              <a:lnSpc>
                <a:spcPts val="3189"/>
              </a:lnSpc>
              <a:buFont typeface="Arial"/>
              <a:buChar char="⚬"/>
            </a:pPr>
            <a:r>
              <a:rPr lang="en-US" sz="2199" strike="noStrike" u="none">
                <a:solidFill>
                  <a:srgbClr val="FFFFFF"/>
                </a:solidFill>
                <a:latin typeface="Montserrat"/>
                <a:ea typeface="Montserrat"/>
                <a:cs typeface="Montserrat"/>
                <a:sym typeface="Montserrat"/>
              </a:rPr>
              <a:t>1st Layer: 64 filters, kernel size 3x3, stride 1, padding 1.</a:t>
            </a:r>
          </a:p>
          <a:p>
            <a:pPr algn="l" marL="949959" indent="-316653" lvl="2">
              <a:lnSpc>
                <a:spcPts val="3189"/>
              </a:lnSpc>
              <a:buFont typeface="Arial"/>
              <a:buChar char="⚬"/>
            </a:pPr>
            <a:r>
              <a:rPr lang="en-US" sz="2199" strike="noStrike" u="none">
                <a:solidFill>
                  <a:srgbClr val="FFFFFF"/>
                </a:solidFill>
                <a:latin typeface="Montserrat"/>
                <a:ea typeface="Montserrat"/>
                <a:cs typeface="Montserrat"/>
                <a:sym typeface="Montserrat"/>
              </a:rPr>
              <a:t>2nd Layer: 128 filters, kernel size 3x3, stride 1, padding 1.</a:t>
            </a:r>
          </a:p>
          <a:p>
            <a:pPr algn="l" marL="949959" indent="-316653" lvl="2">
              <a:lnSpc>
                <a:spcPts val="3189"/>
              </a:lnSpc>
              <a:buFont typeface="Arial"/>
              <a:buChar char="⚬"/>
            </a:pPr>
            <a:r>
              <a:rPr lang="en-US" sz="2199" strike="noStrike" u="none">
                <a:solidFill>
                  <a:srgbClr val="FFFFFF"/>
                </a:solidFill>
                <a:latin typeface="Montserrat"/>
                <a:ea typeface="Montserrat"/>
                <a:cs typeface="Montserrat"/>
                <a:sym typeface="Montserrat"/>
              </a:rPr>
              <a:t>3rd Layer: 256 filters, kernel size 3x3, stride 1, padding 1.</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Each convolutional layer followed by ReLU activation and max pooling (kernel size 2x2, stride 2).</a:t>
            </a:r>
          </a:p>
          <a:p>
            <a:pPr algn="l">
              <a:lnSpc>
                <a:spcPts val="3189"/>
              </a:lnSpc>
            </a:pPr>
          </a:p>
        </p:txBody>
      </p:sp>
      <p:sp>
        <p:nvSpPr>
          <p:cNvPr name="TextBox 11" id="11"/>
          <p:cNvSpPr txBox="true"/>
          <p:nvPr/>
        </p:nvSpPr>
        <p:spPr>
          <a:xfrm rot="0">
            <a:off x="1867723" y="6080125"/>
            <a:ext cx="10101794" cy="3178175"/>
          </a:xfrm>
          <a:prstGeom prst="rect">
            <a:avLst/>
          </a:prstGeom>
        </p:spPr>
        <p:txBody>
          <a:bodyPr anchor="t" rtlCol="false" tIns="0" lIns="0" bIns="0" rIns="0">
            <a:spAutoFit/>
          </a:bodyPr>
          <a:lstStyle/>
          <a:p>
            <a:pPr algn="l">
              <a:lnSpc>
                <a:spcPts val="3189"/>
              </a:lnSpc>
            </a:pPr>
            <a:r>
              <a:rPr lang="en-US" sz="2199">
                <a:solidFill>
                  <a:srgbClr val="FFFFFF"/>
                </a:solidFill>
                <a:latin typeface="Montserrat Bold"/>
                <a:ea typeface="Montserrat Bold"/>
                <a:cs typeface="Montserrat Bold"/>
                <a:sym typeface="Montserrat Bold"/>
              </a:rPr>
              <a:t>C</a:t>
            </a:r>
            <a:r>
              <a:rPr lang="en-US" sz="2199" strike="noStrike" u="none">
                <a:solidFill>
                  <a:srgbClr val="FFFFFF"/>
                </a:solidFill>
                <a:latin typeface="Montserrat Bold"/>
                <a:ea typeface="Montserrat Bold"/>
                <a:cs typeface="Montserrat Bold"/>
                <a:sym typeface="Montserrat Bold"/>
              </a:rPr>
              <a:t>lassification Layers:</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Fully connected layers:</a:t>
            </a:r>
          </a:p>
          <a:p>
            <a:pPr algn="l" marL="949959" indent="-316653" lvl="2">
              <a:lnSpc>
                <a:spcPts val="3189"/>
              </a:lnSpc>
              <a:buFont typeface="Arial"/>
              <a:buChar char="⚬"/>
            </a:pPr>
            <a:r>
              <a:rPr lang="en-US" sz="2199" strike="noStrike" u="none">
                <a:solidFill>
                  <a:srgbClr val="FFFFFF"/>
                </a:solidFill>
                <a:latin typeface="Montserrat"/>
                <a:ea typeface="Montserrat"/>
                <a:cs typeface="Montserrat"/>
                <a:sym typeface="Montserrat"/>
              </a:rPr>
              <a:t>1st Layer: 256 * 32 * 32 input features, 1024 output features.</a:t>
            </a:r>
          </a:p>
          <a:p>
            <a:pPr algn="l" marL="949959" indent="-316653" lvl="2">
              <a:lnSpc>
                <a:spcPts val="3189"/>
              </a:lnSpc>
              <a:buFont typeface="Arial"/>
              <a:buChar char="⚬"/>
            </a:pPr>
            <a:r>
              <a:rPr lang="en-US" sz="2199" strike="noStrike" u="none">
                <a:solidFill>
                  <a:srgbClr val="FFFFFF"/>
                </a:solidFill>
                <a:latin typeface="Montserrat"/>
                <a:ea typeface="Montserrat"/>
                <a:cs typeface="Montserrat"/>
                <a:sym typeface="Montserrat"/>
              </a:rPr>
              <a:t>2nd Layer: 1024 input features, 15 output features (one for each class).</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Dropout applied after the first fully connected layer to prevent overfitting.</a:t>
            </a:r>
          </a:p>
          <a:p>
            <a:pPr algn="l">
              <a:lnSpc>
                <a:spcPts val="3189"/>
              </a:lnSpc>
            </a:pPr>
          </a:p>
        </p:txBody>
      </p:sp>
      <p:grpSp>
        <p:nvGrpSpPr>
          <p:cNvPr name="Group 12" id="12"/>
          <p:cNvGrpSpPr>
            <a:grpSpLocks noChangeAspect="true"/>
          </p:cNvGrpSpPr>
          <p:nvPr/>
        </p:nvGrpSpPr>
        <p:grpSpPr>
          <a:xfrm rot="0">
            <a:off x="13770158" y="2224993"/>
            <a:ext cx="4341139" cy="6468824"/>
            <a:chOff x="0" y="0"/>
            <a:chExt cx="3663950" cy="5459730"/>
          </a:xfrm>
        </p:grpSpPr>
        <p:sp>
          <p:nvSpPr>
            <p:cNvPr name="Freeform 13" id="13"/>
            <p:cNvSpPr/>
            <p:nvPr/>
          </p:nvSpPr>
          <p:spPr>
            <a:xfrm flipH="false" flipV="false" rot="0">
              <a:off x="31750" y="31750"/>
              <a:ext cx="3600450" cy="5396230"/>
            </a:xfrm>
            <a:custGeom>
              <a:avLst/>
              <a:gdLst/>
              <a:ahLst/>
              <a:cxnLst/>
              <a:rect r="r" b="b" t="t" l="l"/>
              <a:pathLst>
                <a:path h="5396230" w="3600450">
                  <a:moveTo>
                    <a:pt x="3600450" y="5036820"/>
                  </a:moveTo>
                  <a:cubicBezTo>
                    <a:pt x="3600450" y="5236210"/>
                    <a:pt x="3439160" y="5396230"/>
                    <a:pt x="3241040" y="5396230"/>
                  </a:cubicBezTo>
                  <a:lnTo>
                    <a:pt x="359410" y="5396230"/>
                  </a:lnTo>
                  <a:cubicBezTo>
                    <a:pt x="160020" y="5396230"/>
                    <a:pt x="0" y="5234940"/>
                    <a:pt x="0" y="5036820"/>
                  </a:cubicBezTo>
                  <a:lnTo>
                    <a:pt x="0" y="359410"/>
                  </a:lnTo>
                  <a:cubicBezTo>
                    <a:pt x="0" y="160020"/>
                    <a:pt x="161290" y="0"/>
                    <a:pt x="359410" y="0"/>
                  </a:cubicBezTo>
                  <a:lnTo>
                    <a:pt x="3239770" y="0"/>
                  </a:lnTo>
                  <a:cubicBezTo>
                    <a:pt x="3439160" y="0"/>
                    <a:pt x="3599180" y="161290"/>
                    <a:pt x="3599180" y="359410"/>
                  </a:cubicBezTo>
                  <a:lnTo>
                    <a:pt x="3600450" y="5036820"/>
                  </a:lnTo>
                  <a:close/>
                </a:path>
              </a:pathLst>
            </a:custGeom>
            <a:blipFill>
              <a:blip r:embed="rId3"/>
              <a:stretch>
                <a:fillRect l="-83223" t="0" r="-83223" b="0"/>
              </a:stretch>
            </a:blipFill>
          </p:spPr>
        </p:sp>
        <p:sp>
          <p:nvSpPr>
            <p:cNvPr name="Freeform 14" id="14"/>
            <p:cNvSpPr/>
            <p:nvPr/>
          </p:nvSpPr>
          <p:spPr>
            <a:xfrm flipH="false" flipV="false" rot="0">
              <a:off x="0" y="0"/>
              <a:ext cx="3663950" cy="5459730"/>
            </a:xfrm>
            <a:custGeom>
              <a:avLst/>
              <a:gdLst/>
              <a:ahLst/>
              <a:cxnLst/>
              <a:rect r="r" b="b" t="t" l="l"/>
              <a:pathLst>
                <a:path h="5459730" w="3663950">
                  <a:moveTo>
                    <a:pt x="3271520" y="5459730"/>
                  </a:moveTo>
                  <a:lnTo>
                    <a:pt x="391160" y="5459730"/>
                  </a:lnTo>
                  <a:cubicBezTo>
                    <a:pt x="175260" y="5459730"/>
                    <a:pt x="0" y="5284470"/>
                    <a:pt x="0" y="5068570"/>
                  </a:cubicBezTo>
                  <a:lnTo>
                    <a:pt x="0" y="391160"/>
                  </a:lnTo>
                  <a:cubicBezTo>
                    <a:pt x="0" y="175260"/>
                    <a:pt x="175260" y="0"/>
                    <a:pt x="391160" y="0"/>
                  </a:cubicBezTo>
                  <a:lnTo>
                    <a:pt x="3271520" y="0"/>
                  </a:lnTo>
                  <a:cubicBezTo>
                    <a:pt x="3487420" y="0"/>
                    <a:pt x="3662680" y="175260"/>
                    <a:pt x="3662680" y="391160"/>
                  </a:cubicBezTo>
                  <a:lnTo>
                    <a:pt x="3662680" y="5067300"/>
                  </a:lnTo>
                  <a:cubicBezTo>
                    <a:pt x="3663950" y="5284470"/>
                    <a:pt x="3487420" y="5459730"/>
                    <a:pt x="3271520" y="5459730"/>
                  </a:cubicBezTo>
                  <a:close/>
                  <a:moveTo>
                    <a:pt x="391160" y="63500"/>
                  </a:moveTo>
                  <a:cubicBezTo>
                    <a:pt x="210820" y="63500"/>
                    <a:pt x="63500" y="210820"/>
                    <a:pt x="63500" y="391160"/>
                  </a:cubicBezTo>
                  <a:lnTo>
                    <a:pt x="63500" y="5067300"/>
                  </a:lnTo>
                  <a:cubicBezTo>
                    <a:pt x="63500" y="5248910"/>
                    <a:pt x="210820" y="5394960"/>
                    <a:pt x="391160" y="5394960"/>
                  </a:cubicBezTo>
                  <a:lnTo>
                    <a:pt x="3271520" y="5394960"/>
                  </a:lnTo>
                  <a:cubicBezTo>
                    <a:pt x="3453130" y="5394960"/>
                    <a:pt x="3599180" y="5247640"/>
                    <a:pt x="3599180" y="5067300"/>
                  </a:cubicBezTo>
                  <a:lnTo>
                    <a:pt x="3599180" y="391160"/>
                  </a:lnTo>
                  <a:cubicBezTo>
                    <a:pt x="3599180" y="209550"/>
                    <a:pt x="3451860" y="63500"/>
                    <a:pt x="3271520" y="63500"/>
                  </a:cubicBezTo>
                  <a:lnTo>
                    <a:pt x="391160" y="63500"/>
                  </a:lnTo>
                  <a:close/>
                </a:path>
              </a:pathLst>
            </a:custGeom>
            <a:solidFill>
              <a:srgbClr val="FFFFFF"/>
            </a:solidFill>
          </p:spPr>
        </p:sp>
      </p:grpSp>
      <p:sp>
        <p:nvSpPr>
          <p:cNvPr name="Freeform 15" id="15"/>
          <p:cNvSpPr/>
          <p:nvPr/>
        </p:nvSpPr>
        <p:spPr>
          <a:xfrm flipH="false" flipV="false" rot="0">
            <a:off x="10654600" y="2224993"/>
            <a:ext cx="2629834" cy="2693812"/>
          </a:xfrm>
          <a:custGeom>
            <a:avLst/>
            <a:gdLst/>
            <a:ahLst/>
            <a:cxnLst/>
            <a:rect r="r" b="b" t="t" l="l"/>
            <a:pathLst>
              <a:path h="2693812" w="2629834">
                <a:moveTo>
                  <a:pt x="0" y="0"/>
                </a:moveTo>
                <a:lnTo>
                  <a:pt x="2629834" y="0"/>
                </a:lnTo>
                <a:lnTo>
                  <a:pt x="2629834" y="2693812"/>
                </a:lnTo>
                <a:lnTo>
                  <a:pt x="0" y="2693812"/>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425969" y="748302"/>
            <a:ext cx="14790407" cy="8843700"/>
            <a:chOff x="0" y="0"/>
            <a:chExt cx="3895416" cy="2329205"/>
          </a:xfrm>
        </p:grpSpPr>
        <p:sp>
          <p:nvSpPr>
            <p:cNvPr name="Freeform 4" id="4"/>
            <p:cNvSpPr/>
            <p:nvPr/>
          </p:nvSpPr>
          <p:spPr>
            <a:xfrm flipH="false" flipV="false" rot="0">
              <a:off x="0" y="0"/>
              <a:ext cx="3895416" cy="2329205"/>
            </a:xfrm>
            <a:custGeom>
              <a:avLst/>
              <a:gdLst/>
              <a:ahLst/>
              <a:cxnLst/>
              <a:rect r="r" b="b" t="t" l="l"/>
              <a:pathLst>
                <a:path h="2329205" w="3895416">
                  <a:moveTo>
                    <a:pt x="30883" y="0"/>
                  </a:moveTo>
                  <a:lnTo>
                    <a:pt x="3864533" y="0"/>
                  </a:lnTo>
                  <a:cubicBezTo>
                    <a:pt x="3881589" y="0"/>
                    <a:pt x="3895416" y="13827"/>
                    <a:pt x="3895416" y="30883"/>
                  </a:cubicBezTo>
                  <a:lnTo>
                    <a:pt x="3895416" y="2298322"/>
                  </a:lnTo>
                  <a:cubicBezTo>
                    <a:pt x="3895416" y="2315378"/>
                    <a:pt x="3881589" y="2329205"/>
                    <a:pt x="3864533" y="2329205"/>
                  </a:cubicBezTo>
                  <a:lnTo>
                    <a:pt x="30883" y="2329205"/>
                  </a:lnTo>
                  <a:cubicBezTo>
                    <a:pt x="13827" y="2329205"/>
                    <a:pt x="0" y="2315378"/>
                    <a:pt x="0" y="2298322"/>
                  </a:cubicBezTo>
                  <a:lnTo>
                    <a:pt x="0" y="30883"/>
                  </a:lnTo>
                  <a:cubicBezTo>
                    <a:pt x="0" y="13827"/>
                    <a:pt x="13827" y="0"/>
                    <a:pt x="30883"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3895416" cy="2424455"/>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6" id="6"/>
          <p:cNvSpPr txBox="true"/>
          <p:nvPr/>
        </p:nvSpPr>
        <p:spPr>
          <a:xfrm rot="0">
            <a:off x="2203129" y="1148414"/>
            <a:ext cx="12160038" cy="936625"/>
          </a:xfrm>
          <a:prstGeom prst="rect">
            <a:avLst/>
          </a:prstGeom>
        </p:spPr>
        <p:txBody>
          <a:bodyPr anchor="t" rtlCol="false" tIns="0" lIns="0" bIns="0" rIns="0">
            <a:spAutoFit/>
          </a:bodyPr>
          <a:lstStyle/>
          <a:p>
            <a:pPr algn="l" marL="0" indent="0" lvl="0">
              <a:lnSpc>
                <a:spcPts val="7699"/>
              </a:lnSpc>
              <a:spcBef>
                <a:spcPct val="0"/>
              </a:spcBef>
            </a:pPr>
            <a:r>
              <a:rPr lang="en-US" sz="5499">
                <a:solidFill>
                  <a:srgbClr val="FFFFFF"/>
                </a:solidFill>
                <a:latin typeface="Montserrat Classic Bold"/>
                <a:ea typeface="Montserrat Classic Bold"/>
                <a:cs typeface="Montserrat Classic Bold"/>
                <a:sym typeface="Montserrat Classic Bold"/>
              </a:rPr>
              <a:t>Model Selection and Architecture</a:t>
            </a:r>
          </a:p>
        </p:txBody>
      </p:sp>
      <p:grpSp>
        <p:nvGrpSpPr>
          <p:cNvPr name="Group 7" id="7"/>
          <p:cNvGrpSpPr/>
          <p:nvPr/>
        </p:nvGrpSpPr>
        <p:grpSpPr>
          <a:xfrm rot="0">
            <a:off x="619932" y="2224993"/>
            <a:ext cx="4440977" cy="860220"/>
            <a:chOff x="0" y="0"/>
            <a:chExt cx="1169640" cy="226560"/>
          </a:xfrm>
        </p:grpSpPr>
        <p:sp>
          <p:nvSpPr>
            <p:cNvPr name="Freeform 8" id="8"/>
            <p:cNvSpPr/>
            <p:nvPr/>
          </p:nvSpPr>
          <p:spPr>
            <a:xfrm flipH="false" flipV="false" rot="0">
              <a:off x="0" y="0"/>
              <a:ext cx="1169640" cy="226560"/>
            </a:xfrm>
            <a:custGeom>
              <a:avLst/>
              <a:gdLst/>
              <a:ahLst/>
              <a:cxnLst/>
              <a:rect r="r" b="b" t="t" l="l"/>
              <a:pathLst>
                <a:path h="226560" w="1169640">
                  <a:moveTo>
                    <a:pt x="102854" y="0"/>
                  </a:moveTo>
                  <a:lnTo>
                    <a:pt x="1066786" y="0"/>
                  </a:lnTo>
                  <a:cubicBezTo>
                    <a:pt x="1123591" y="0"/>
                    <a:pt x="1169640" y="46049"/>
                    <a:pt x="1169640" y="102854"/>
                  </a:cubicBezTo>
                  <a:lnTo>
                    <a:pt x="1169640" y="123706"/>
                  </a:lnTo>
                  <a:cubicBezTo>
                    <a:pt x="1169640" y="180511"/>
                    <a:pt x="1123591" y="226560"/>
                    <a:pt x="1066786" y="226560"/>
                  </a:cubicBezTo>
                  <a:lnTo>
                    <a:pt x="102854" y="226560"/>
                  </a:lnTo>
                  <a:cubicBezTo>
                    <a:pt x="46049" y="226560"/>
                    <a:pt x="0" y="180511"/>
                    <a:pt x="0" y="123706"/>
                  </a:cubicBezTo>
                  <a:lnTo>
                    <a:pt x="0" y="102854"/>
                  </a:lnTo>
                  <a:cubicBezTo>
                    <a:pt x="0" y="46049"/>
                    <a:pt x="46049" y="0"/>
                    <a:pt x="102854"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9" id="9"/>
            <p:cNvSpPr txBox="true"/>
            <p:nvPr/>
          </p:nvSpPr>
          <p:spPr>
            <a:xfrm>
              <a:off x="0" y="-104775"/>
              <a:ext cx="1169640" cy="331335"/>
            </a:xfrm>
            <a:prstGeom prst="rect">
              <a:avLst/>
            </a:prstGeom>
          </p:spPr>
          <p:txBody>
            <a:bodyPr anchor="ctr" rtlCol="false" tIns="50800" lIns="50800" bIns="50800" rIns="50800"/>
            <a:lstStyle/>
            <a:p>
              <a:pPr algn="ctr">
                <a:lnSpc>
                  <a:spcPts val="4354"/>
                </a:lnSpc>
              </a:pPr>
              <a:r>
                <a:rPr lang="en-US" sz="2688">
                  <a:solidFill>
                    <a:srgbClr val="FFFFFF"/>
                  </a:solidFill>
                  <a:latin typeface="Montserrat"/>
                  <a:ea typeface="Montserrat"/>
                  <a:cs typeface="Montserrat"/>
                  <a:sym typeface="Montserrat"/>
                </a:rPr>
                <a:t> ResNet-18 Architecture</a:t>
              </a:r>
            </a:p>
          </p:txBody>
        </p:sp>
      </p:grpSp>
      <p:sp>
        <p:nvSpPr>
          <p:cNvPr name="TextBox 10" id="10"/>
          <p:cNvSpPr txBox="true"/>
          <p:nvPr/>
        </p:nvSpPr>
        <p:spPr>
          <a:xfrm rot="0">
            <a:off x="1867723" y="3237823"/>
            <a:ext cx="10101794" cy="2378075"/>
          </a:xfrm>
          <a:prstGeom prst="rect">
            <a:avLst/>
          </a:prstGeom>
        </p:spPr>
        <p:txBody>
          <a:bodyPr anchor="t" rtlCol="false" tIns="0" lIns="0" bIns="0" rIns="0">
            <a:spAutoFit/>
          </a:bodyPr>
          <a:lstStyle/>
          <a:p>
            <a:pPr algn="l">
              <a:lnSpc>
                <a:spcPts val="3189"/>
              </a:lnSpc>
            </a:pPr>
            <a:r>
              <a:rPr lang="en-US" sz="2199">
                <a:solidFill>
                  <a:srgbClr val="FFFFFF"/>
                </a:solidFill>
                <a:latin typeface="Montserrat Bold"/>
                <a:ea typeface="Montserrat Bold"/>
                <a:cs typeface="Montserrat Bold"/>
                <a:sym typeface="Montserrat Bold"/>
              </a:rPr>
              <a:t>P</a:t>
            </a:r>
            <a:r>
              <a:rPr lang="en-US" sz="2199" strike="noStrike" u="none">
                <a:solidFill>
                  <a:srgbClr val="FFFFFF"/>
                </a:solidFill>
                <a:latin typeface="Montserrat Bold"/>
                <a:ea typeface="Montserrat Bold"/>
                <a:cs typeface="Montserrat Bold"/>
                <a:sym typeface="Montserrat Bold"/>
              </a:rPr>
              <a:t>re-trained Model:</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Utilizes the ResNet-18 architecture from the PyTorch torchvision.models library.</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Known</a:t>
            </a:r>
            <a:r>
              <a:rPr lang="en-US" sz="2199" strike="noStrike" u="none">
                <a:solidFill>
                  <a:srgbClr val="FFFFFF"/>
                </a:solidFill>
                <a:latin typeface="Montserrat"/>
                <a:ea typeface="Montserrat"/>
                <a:cs typeface="Montserrat"/>
                <a:sym typeface="Montserrat"/>
              </a:rPr>
              <a:t> for its residual learning framework, which helps in training deep networks.</a:t>
            </a:r>
          </a:p>
          <a:p>
            <a:pPr algn="l">
              <a:lnSpc>
                <a:spcPts val="3189"/>
              </a:lnSpc>
            </a:pPr>
          </a:p>
        </p:txBody>
      </p:sp>
      <p:sp>
        <p:nvSpPr>
          <p:cNvPr name="TextBox 11" id="11"/>
          <p:cNvSpPr txBox="true"/>
          <p:nvPr/>
        </p:nvSpPr>
        <p:spPr>
          <a:xfrm rot="0">
            <a:off x="1867723" y="5825657"/>
            <a:ext cx="10101794" cy="1978025"/>
          </a:xfrm>
          <a:prstGeom prst="rect">
            <a:avLst/>
          </a:prstGeom>
        </p:spPr>
        <p:txBody>
          <a:bodyPr anchor="t" rtlCol="false" tIns="0" lIns="0" bIns="0" rIns="0">
            <a:spAutoFit/>
          </a:bodyPr>
          <a:lstStyle/>
          <a:p>
            <a:pPr algn="l">
              <a:lnSpc>
                <a:spcPts val="3189"/>
              </a:lnSpc>
            </a:pPr>
            <a:r>
              <a:rPr lang="en-US" sz="2199">
                <a:solidFill>
                  <a:srgbClr val="FFFFFF"/>
                </a:solidFill>
                <a:latin typeface="Montserrat Bold"/>
                <a:ea typeface="Montserrat Bold"/>
                <a:cs typeface="Montserrat Bold"/>
                <a:sym typeface="Montserrat Bold"/>
              </a:rPr>
              <a:t>C</a:t>
            </a:r>
            <a:r>
              <a:rPr lang="en-US" sz="2199" strike="noStrike" u="none">
                <a:solidFill>
                  <a:srgbClr val="FFFFFF"/>
                </a:solidFill>
                <a:latin typeface="Montserrat Bold"/>
                <a:ea typeface="Montserrat Bold"/>
                <a:cs typeface="Montserrat Bold"/>
                <a:sym typeface="Montserrat Bold"/>
              </a:rPr>
              <a:t>lassification Layers:</a:t>
            </a:r>
          </a:p>
          <a:p>
            <a:pPr algn="l" marL="474979" indent="-237490" lvl="1">
              <a:lnSpc>
                <a:spcPts val="3189"/>
              </a:lnSpc>
              <a:buFont typeface="Arial"/>
              <a:buChar char="•"/>
            </a:pPr>
            <a:r>
              <a:rPr lang="en-US" sz="2199" strike="noStrike" u="none">
                <a:solidFill>
                  <a:srgbClr val="FFFFFF"/>
                </a:solidFill>
                <a:latin typeface="Montserrat"/>
                <a:ea typeface="Montserrat"/>
                <a:cs typeface="Montserrat"/>
                <a:sym typeface="Montserrat"/>
              </a:rPr>
              <a:t>Fully connected layers:</a:t>
            </a:r>
          </a:p>
          <a:p>
            <a:pPr algn="l" marL="949959" indent="-316653" lvl="2">
              <a:lnSpc>
                <a:spcPts val="3189"/>
              </a:lnSpc>
              <a:buFont typeface="Arial"/>
              <a:buChar char="⚬"/>
            </a:pPr>
            <a:r>
              <a:rPr lang="en-US" sz="2199" strike="noStrike" u="none">
                <a:solidFill>
                  <a:srgbClr val="FFFFFF"/>
                </a:solidFill>
                <a:latin typeface="Montserrat"/>
                <a:ea typeface="Montserrat"/>
                <a:cs typeface="Montserrat"/>
                <a:sym typeface="Montserrat"/>
              </a:rPr>
              <a:t>The fully connected layer adapted to output 15 classes instead of the original 1000 classes.</a:t>
            </a:r>
          </a:p>
          <a:p>
            <a:pPr algn="l">
              <a:lnSpc>
                <a:spcPts val="3189"/>
              </a:lnSpc>
            </a:pPr>
          </a:p>
        </p:txBody>
      </p:sp>
      <p:grpSp>
        <p:nvGrpSpPr>
          <p:cNvPr name="Group 12" id="12"/>
          <p:cNvGrpSpPr>
            <a:grpSpLocks noChangeAspect="true"/>
          </p:cNvGrpSpPr>
          <p:nvPr/>
        </p:nvGrpSpPr>
        <p:grpSpPr>
          <a:xfrm rot="0">
            <a:off x="13770158" y="2224993"/>
            <a:ext cx="4341139" cy="6468824"/>
            <a:chOff x="0" y="0"/>
            <a:chExt cx="3663950" cy="5459730"/>
          </a:xfrm>
        </p:grpSpPr>
        <p:sp>
          <p:nvSpPr>
            <p:cNvPr name="Freeform 13" id="13"/>
            <p:cNvSpPr/>
            <p:nvPr/>
          </p:nvSpPr>
          <p:spPr>
            <a:xfrm flipH="false" flipV="false" rot="0">
              <a:off x="31750" y="31750"/>
              <a:ext cx="3600450" cy="5396230"/>
            </a:xfrm>
            <a:custGeom>
              <a:avLst/>
              <a:gdLst/>
              <a:ahLst/>
              <a:cxnLst/>
              <a:rect r="r" b="b" t="t" l="l"/>
              <a:pathLst>
                <a:path h="5396230" w="3600450">
                  <a:moveTo>
                    <a:pt x="3600450" y="5036820"/>
                  </a:moveTo>
                  <a:cubicBezTo>
                    <a:pt x="3600450" y="5236210"/>
                    <a:pt x="3439160" y="5396230"/>
                    <a:pt x="3241040" y="5396230"/>
                  </a:cubicBezTo>
                  <a:lnTo>
                    <a:pt x="359410" y="5396230"/>
                  </a:lnTo>
                  <a:cubicBezTo>
                    <a:pt x="160020" y="5396230"/>
                    <a:pt x="0" y="5234940"/>
                    <a:pt x="0" y="5036820"/>
                  </a:cubicBezTo>
                  <a:lnTo>
                    <a:pt x="0" y="359410"/>
                  </a:lnTo>
                  <a:cubicBezTo>
                    <a:pt x="0" y="160020"/>
                    <a:pt x="161290" y="0"/>
                    <a:pt x="359410" y="0"/>
                  </a:cubicBezTo>
                  <a:lnTo>
                    <a:pt x="3239770" y="0"/>
                  </a:lnTo>
                  <a:cubicBezTo>
                    <a:pt x="3439160" y="0"/>
                    <a:pt x="3599180" y="161290"/>
                    <a:pt x="3599180" y="359410"/>
                  </a:cubicBezTo>
                  <a:lnTo>
                    <a:pt x="3600450" y="5036820"/>
                  </a:lnTo>
                  <a:close/>
                </a:path>
              </a:pathLst>
            </a:custGeom>
            <a:blipFill>
              <a:blip r:embed="rId3"/>
              <a:stretch>
                <a:fillRect l="-83223" t="0" r="-83223" b="0"/>
              </a:stretch>
            </a:blipFill>
          </p:spPr>
        </p:sp>
        <p:sp>
          <p:nvSpPr>
            <p:cNvPr name="Freeform 14" id="14"/>
            <p:cNvSpPr/>
            <p:nvPr/>
          </p:nvSpPr>
          <p:spPr>
            <a:xfrm flipH="false" flipV="false" rot="0">
              <a:off x="0" y="0"/>
              <a:ext cx="3663950" cy="5459730"/>
            </a:xfrm>
            <a:custGeom>
              <a:avLst/>
              <a:gdLst/>
              <a:ahLst/>
              <a:cxnLst/>
              <a:rect r="r" b="b" t="t" l="l"/>
              <a:pathLst>
                <a:path h="5459730" w="3663950">
                  <a:moveTo>
                    <a:pt x="3271520" y="5459730"/>
                  </a:moveTo>
                  <a:lnTo>
                    <a:pt x="391160" y="5459730"/>
                  </a:lnTo>
                  <a:cubicBezTo>
                    <a:pt x="175260" y="5459730"/>
                    <a:pt x="0" y="5284470"/>
                    <a:pt x="0" y="5068570"/>
                  </a:cubicBezTo>
                  <a:lnTo>
                    <a:pt x="0" y="391160"/>
                  </a:lnTo>
                  <a:cubicBezTo>
                    <a:pt x="0" y="175260"/>
                    <a:pt x="175260" y="0"/>
                    <a:pt x="391160" y="0"/>
                  </a:cubicBezTo>
                  <a:lnTo>
                    <a:pt x="3271520" y="0"/>
                  </a:lnTo>
                  <a:cubicBezTo>
                    <a:pt x="3487420" y="0"/>
                    <a:pt x="3662680" y="175260"/>
                    <a:pt x="3662680" y="391160"/>
                  </a:cubicBezTo>
                  <a:lnTo>
                    <a:pt x="3662680" y="5067300"/>
                  </a:lnTo>
                  <a:cubicBezTo>
                    <a:pt x="3663950" y="5284470"/>
                    <a:pt x="3487420" y="5459730"/>
                    <a:pt x="3271520" y="5459730"/>
                  </a:cubicBezTo>
                  <a:close/>
                  <a:moveTo>
                    <a:pt x="391160" y="63500"/>
                  </a:moveTo>
                  <a:cubicBezTo>
                    <a:pt x="210820" y="63500"/>
                    <a:pt x="63500" y="210820"/>
                    <a:pt x="63500" y="391160"/>
                  </a:cubicBezTo>
                  <a:lnTo>
                    <a:pt x="63500" y="5067300"/>
                  </a:lnTo>
                  <a:cubicBezTo>
                    <a:pt x="63500" y="5248910"/>
                    <a:pt x="210820" y="5394960"/>
                    <a:pt x="391160" y="5394960"/>
                  </a:cubicBezTo>
                  <a:lnTo>
                    <a:pt x="3271520" y="5394960"/>
                  </a:lnTo>
                  <a:cubicBezTo>
                    <a:pt x="3453130" y="5394960"/>
                    <a:pt x="3599180" y="5247640"/>
                    <a:pt x="3599180" y="5067300"/>
                  </a:cubicBezTo>
                  <a:lnTo>
                    <a:pt x="3599180" y="391160"/>
                  </a:lnTo>
                  <a:cubicBezTo>
                    <a:pt x="3599180" y="209550"/>
                    <a:pt x="3451860" y="63500"/>
                    <a:pt x="3271520" y="63500"/>
                  </a:cubicBezTo>
                  <a:lnTo>
                    <a:pt x="391160" y="63500"/>
                  </a:lnTo>
                  <a:close/>
                </a:path>
              </a:pathLst>
            </a:custGeom>
            <a:solidFill>
              <a:srgbClr val="FFFFFF"/>
            </a:solidFill>
          </p:spPr>
        </p:sp>
      </p:grpSp>
      <p:sp>
        <p:nvSpPr>
          <p:cNvPr name="Freeform 15" id="15"/>
          <p:cNvSpPr/>
          <p:nvPr/>
        </p:nvSpPr>
        <p:spPr>
          <a:xfrm flipH="false" flipV="false" rot="0">
            <a:off x="6927881" y="7139670"/>
            <a:ext cx="2815118" cy="2273208"/>
          </a:xfrm>
          <a:custGeom>
            <a:avLst/>
            <a:gdLst/>
            <a:ahLst/>
            <a:cxnLst/>
            <a:rect r="r" b="b" t="t" l="l"/>
            <a:pathLst>
              <a:path h="2273208" w="2815118">
                <a:moveTo>
                  <a:pt x="0" y="0"/>
                </a:moveTo>
                <a:lnTo>
                  <a:pt x="2815118" y="0"/>
                </a:lnTo>
                <a:lnTo>
                  <a:pt x="2815118" y="2273207"/>
                </a:lnTo>
                <a:lnTo>
                  <a:pt x="0" y="2273207"/>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149731" y="3339256"/>
            <a:ext cx="3654083" cy="5919044"/>
            <a:chOff x="0" y="0"/>
            <a:chExt cx="1022038" cy="1655542"/>
          </a:xfrm>
        </p:grpSpPr>
        <p:sp>
          <p:nvSpPr>
            <p:cNvPr name="Freeform 4" id="4"/>
            <p:cNvSpPr/>
            <p:nvPr/>
          </p:nvSpPr>
          <p:spPr>
            <a:xfrm flipH="false" flipV="false" rot="0">
              <a:off x="0" y="0"/>
              <a:ext cx="1022038" cy="1655542"/>
            </a:xfrm>
            <a:custGeom>
              <a:avLst/>
              <a:gdLst/>
              <a:ahLst/>
              <a:cxnLst/>
              <a:rect r="r" b="b" t="t" l="l"/>
              <a:pathLst>
                <a:path h="1655542" w="1022038">
                  <a:moveTo>
                    <a:pt x="125004" y="0"/>
                  </a:moveTo>
                  <a:lnTo>
                    <a:pt x="897034" y="0"/>
                  </a:lnTo>
                  <a:cubicBezTo>
                    <a:pt x="930187" y="0"/>
                    <a:pt x="961982" y="13170"/>
                    <a:pt x="985425" y="36613"/>
                  </a:cubicBezTo>
                  <a:cubicBezTo>
                    <a:pt x="1008868" y="60055"/>
                    <a:pt x="1022038" y="91851"/>
                    <a:pt x="1022038" y="125004"/>
                  </a:cubicBezTo>
                  <a:lnTo>
                    <a:pt x="1022038" y="1530538"/>
                  </a:lnTo>
                  <a:cubicBezTo>
                    <a:pt x="1022038" y="1563691"/>
                    <a:pt x="1008868" y="1595486"/>
                    <a:pt x="985425" y="1618929"/>
                  </a:cubicBezTo>
                  <a:cubicBezTo>
                    <a:pt x="961982" y="1642372"/>
                    <a:pt x="930187" y="1655542"/>
                    <a:pt x="897034" y="1655542"/>
                  </a:cubicBezTo>
                  <a:lnTo>
                    <a:pt x="125004" y="1655542"/>
                  </a:lnTo>
                  <a:cubicBezTo>
                    <a:pt x="91851" y="1655542"/>
                    <a:pt x="60055" y="1642372"/>
                    <a:pt x="36613" y="1618929"/>
                  </a:cubicBezTo>
                  <a:cubicBezTo>
                    <a:pt x="13170" y="1595486"/>
                    <a:pt x="0" y="1563691"/>
                    <a:pt x="0" y="1530538"/>
                  </a:cubicBezTo>
                  <a:lnTo>
                    <a:pt x="0" y="125004"/>
                  </a:lnTo>
                  <a:cubicBezTo>
                    <a:pt x="0" y="91851"/>
                    <a:pt x="13170" y="60055"/>
                    <a:pt x="36613" y="36613"/>
                  </a:cubicBezTo>
                  <a:cubicBezTo>
                    <a:pt x="60055" y="13170"/>
                    <a:pt x="91851" y="0"/>
                    <a:pt x="125004"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1022038" cy="1750792"/>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2127080" y="2489563"/>
            <a:ext cx="1699385" cy="169938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FFFFFF"/>
              </a:solidFill>
              <a:prstDash val="solid"/>
              <a:miter/>
            </a:ln>
          </p:spPr>
        </p:sp>
        <p:sp>
          <p:nvSpPr>
            <p:cNvPr name="TextBox 8" id="8"/>
            <p:cNvSpPr txBox="true"/>
            <p:nvPr/>
          </p:nvSpPr>
          <p:spPr>
            <a:xfrm>
              <a:off x="76200" y="-19050"/>
              <a:ext cx="660400" cy="755650"/>
            </a:xfrm>
            <a:prstGeom prst="rect">
              <a:avLst/>
            </a:prstGeom>
          </p:spPr>
          <p:txBody>
            <a:bodyPr anchor="ctr" rtlCol="false" tIns="50800" lIns="50800" bIns="50800" rIns="50800"/>
            <a:lstStyle/>
            <a:p>
              <a:pPr algn="ctr" marL="0" indent="0" lvl="0">
                <a:lnSpc>
                  <a:spcPts val="7262"/>
                </a:lnSpc>
                <a:spcBef>
                  <a:spcPct val="0"/>
                </a:spcBef>
              </a:pPr>
              <a:r>
                <a:rPr lang="en-US" sz="5187">
                  <a:solidFill>
                    <a:srgbClr val="FFFFFF"/>
                  </a:solidFill>
                  <a:latin typeface="Montserrat Classic Bold"/>
                  <a:ea typeface="Montserrat Classic Bold"/>
                  <a:cs typeface="Montserrat Classic Bold"/>
                  <a:sym typeface="Montserrat Classic Bold"/>
                </a:rPr>
                <a:t>01</a:t>
              </a:r>
            </a:p>
          </p:txBody>
        </p:sp>
      </p:grpSp>
      <p:grpSp>
        <p:nvGrpSpPr>
          <p:cNvPr name="Group 9" id="9"/>
          <p:cNvGrpSpPr/>
          <p:nvPr/>
        </p:nvGrpSpPr>
        <p:grpSpPr>
          <a:xfrm rot="0">
            <a:off x="3238624" y="710027"/>
            <a:ext cx="8950116" cy="1316818"/>
            <a:chOff x="0" y="0"/>
            <a:chExt cx="2647048" cy="389456"/>
          </a:xfrm>
        </p:grpSpPr>
        <p:sp>
          <p:nvSpPr>
            <p:cNvPr name="Freeform 10" id="10"/>
            <p:cNvSpPr/>
            <p:nvPr/>
          </p:nvSpPr>
          <p:spPr>
            <a:xfrm flipH="false" flipV="false" rot="0">
              <a:off x="0" y="0"/>
              <a:ext cx="2647048" cy="389456"/>
            </a:xfrm>
            <a:custGeom>
              <a:avLst/>
              <a:gdLst/>
              <a:ahLst/>
              <a:cxnLst/>
              <a:rect r="r" b="b" t="t" l="l"/>
              <a:pathLst>
                <a:path h="389456" w="2647048">
                  <a:moveTo>
                    <a:pt x="51035" y="0"/>
                  </a:moveTo>
                  <a:lnTo>
                    <a:pt x="2596012" y="0"/>
                  </a:lnTo>
                  <a:cubicBezTo>
                    <a:pt x="2624198" y="0"/>
                    <a:pt x="2647048" y="22849"/>
                    <a:pt x="2647048" y="51035"/>
                  </a:cubicBezTo>
                  <a:lnTo>
                    <a:pt x="2647048" y="338421"/>
                  </a:lnTo>
                  <a:cubicBezTo>
                    <a:pt x="2647048" y="366607"/>
                    <a:pt x="2624198" y="389456"/>
                    <a:pt x="2596012" y="389456"/>
                  </a:cubicBezTo>
                  <a:lnTo>
                    <a:pt x="51035" y="389456"/>
                  </a:lnTo>
                  <a:cubicBezTo>
                    <a:pt x="22849" y="389456"/>
                    <a:pt x="0" y="366607"/>
                    <a:pt x="0" y="338421"/>
                  </a:cubicBezTo>
                  <a:lnTo>
                    <a:pt x="0" y="51035"/>
                  </a:lnTo>
                  <a:cubicBezTo>
                    <a:pt x="0" y="22849"/>
                    <a:pt x="22849" y="0"/>
                    <a:pt x="51035"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11" id="11"/>
            <p:cNvSpPr txBox="true"/>
            <p:nvPr/>
          </p:nvSpPr>
          <p:spPr>
            <a:xfrm>
              <a:off x="0" y="-95250"/>
              <a:ext cx="2647048" cy="484706"/>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12" id="12"/>
          <p:cNvSpPr/>
          <p:nvPr/>
        </p:nvSpPr>
        <p:spPr>
          <a:xfrm flipH="false" flipV="false" rot="0">
            <a:off x="796649" y="292042"/>
            <a:ext cx="2180123" cy="2197521"/>
          </a:xfrm>
          <a:custGeom>
            <a:avLst/>
            <a:gdLst/>
            <a:ahLst/>
            <a:cxnLst/>
            <a:rect r="r" b="b" t="t" l="l"/>
            <a:pathLst>
              <a:path h="2197521" w="2180123">
                <a:moveTo>
                  <a:pt x="0" y="0"/>
                </a:moveTo>
                <a:lnTo>
                  <a:pt x="2180124" y="0"/>
                </a:lnTo>
                <a:lnTo>
                  <a:pt x="2180124" y="2197521"/>
                </a:lnTo>
                <a:lnTo>
                  <a:pt x="0" y="2197521"/>
                </a:lnTo>
                <a:lnTo>
                  <a:pt x="0" y="0"/>
                </a:lnTo>
                <a:close/>
              </a:path>
            </a:pathLst>
          </a:custGeom>
          <a:blipFill>
            <a:blip r:embed="rId3"/>
            <a:stretch>
              <a:fillRect l="0" t="0" r="0" b="0"/>
            </a:stretch>
          </a:blipFill>
        </p:spPr>
      </p:sp>
      <p:grpSp>
        <p:nvGrpSpPr>
          <p:cNvPr name="Group 13" id="13"/>
          <p:cNvGrpSpPr/>
          <p:nvPr/>
        </p:nvGrpSpPr>
        <p:grpSpPr>
          <a:xfrm rot="0">
            <a:off x="5261170" y="3339256"/>
            <a:ext cx="3654083" cy="5919044"/>
            <a:chOff x="0" y="0"/>
            <a:chExt cx="1022038" cy="1655542"/>
          </a:xfrm>
        </p:grpSpPr>
        <p:sp>
          <p:nvSpPr>
            <p:cNvPr name="Freeform 14" id="14"/>
            <p:cNvSpPr/>
            <p:nvPr/>
          </p:nvSpPr>
          <p:spPr>
            <a:xfrm flipH="false" flipV="false" rot="0">
              <a:off x="0" y="0"/>
              <a:ext cx="1022038" cy="1655542"/>
            </a:xfrm>
            <a:custGeom>
              <a:avLst/>
              <a:gdLst/>
              <a:ahLst/>
              <a:cxnLst/>
              <a:rect r="r" b="b" t="t" l="l"/>
              <a:pathLst>
                <a:path h="1655542" w="1022038">
                  <a:moveTo>
                    <a:pt x="125004" y="0"/>
                  </a:moveTo>
                  <a:lnTo>
                    <a:pt x="897034" y="0"/>
                  </a:lnTo>
                  <a:cubicBezTo>
                    <a:pt x="930187" y="0"/>
                    <a:pt x="961982" y="13170"/>
                    <a:pt x="985425" y="36613"/>
                  </a:cubicBezTo>
                  <a:cubicBezTo>
                    <a:pt x="1008868" y="60055"/>
                    <a:pt x="1022038" y="91851"/>
                    <a:pt x="1022038" y="125004"/>
                  </a:cubicBezTo>
                  <a:lnTo>
                    <a:pt x="1022038" y="1530538"/>
                  </a:lnTo>
                  <a:cubicBezTo>
                    <a:pt x="1022038" y="1563691"/>
                    <a:pt x="1008868" y="1595486"/>
                    <a:pt x="985425" y="1618929"/>
                  </a:cubicBezTo>
                  <a:cubicBezTo>
                    <a:pt x="961982" y="1642372"/>
                    <a:pt x="930187" y="1655542"/>
                    <a:pt x="897034" y="1655542"/>
                  </a:cubicBezTo>
                  <a:lnTo>
                    <a:pt x="125004" y="1655542"/>
                  </a:lnTo>
                  <a:cubicBezTo>
                    <a:pt x="91851" y="1655542"/>
                    <a:pt x="60055" y="1642372"/>
                    <a:pt x="36613" y="1618929"/>
                  </a:cubicBezTo>
                  <a:cubicBezTo>
                    <a:pt x="13170" y="1595486"/>
                    <a:pt x="0" y="1563691"/>
                    <a:pt x="0" y="1530538"/>
                  </a:cubicBezTo>
                  <a:lnTo>
                    <a:pt x="0" y="125004"/>
                  </a:lnTo>
                  <a:cubicBezTo>
                    <a:pt x="0" y="91851"/>
                    <a:pt x="13170" y="60055"/>
                    <a:pt x="36613" y="36613"/>
                  </a:cubicBezTo>
                  <a:cubicBezTo>
                    <a:pt x="60055" y="13170"/>
                    <a:pt x="91851" y="0"/>
                    <a:pt x="125004"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5" id="15"/>
            <p:cNvSpPr txBox="true"/>
            <p:nvPr/>
          </p:nvSpPr>
          <p:spPr>
            <a:xfrm>
              <a:off x="0" y="-95250"/>
              <a:ext cx="1022038" cy="1750792"/>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16" id="16"/>
          <p:cNvGrpSpPr/>
          <p:nvPr/>
        </p:nvGrpSpPr>
        <p:grpSpPr>
          <a:xfrm rot="0">
            <a:off x="6235017" y="2489563"/>
            <a:ext cx="1699385" cy="169938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FFFFFF"/>
              </a:solidFill>
              <a:prstDash val="solid"/>
              <a:miter/>
            </a:ln>
          </p:spPr>
        </p:sp>
        <p:sp>
          <p:nvSpPr>
            <p:cNvPr name="TextBox 18" id="18"/>
            <p:cNvSpPr txBox="true"/>
            <p:nvPr/>
          </p:nvSpPr>
          <p:spPr>
            <a:xfrm>
              <a:off x="76200" y="-19050"/>
              <a:ext cx="660400" cy="755650"/>
            </a:xfrm>
            <a:prstGeom prst="rect">
              <a:avLst/>
            </a:prstGeom>
          </p:spPr>
          <p:txBody>
            <a:bodyPr anchor="ctr" rtlCol="false" tIns="50800" lIns="50800" bIns="50800" rIns="50800"/>
            <a:lstStyle/>
            <a:p>
              <a:pPr algn="ctr" marL="0" indent="0" lvl="0">
                <a:lnSpc>
                  <a:spcPts val="7262"/>
                </a:lnSpc>
                <a:spcBef>
                  <a:spcPct val="0"/>
                </a:spcBef>
              </a:pPr>
              <a:r>
                <a:rPr lang="en-US" sz="5187">
                  <a:solidFill>
                    <a:srgbClr val="FFFFFF"/>
                  </a:solidFill>
                  <a:latin typeface="Montserrat Classic Bold"/>
                  <a:ea typeface="Montserrat Classic Bold"/>
                  <a:cs typeface="Montserrat Classic Bold"/>
                  <a:sym typeface="Montserrat Classic Bold"/>
                </a:rPr>
                <a:t>02</a:t>
              </a:r>
            </a:p>
          </p:txBody>
        </p:sp>
      </p:grpSp>
      <p:grpSp>
        <p:nvGrpSpPr>
          <p:cNvPr name="Group 19" id="19"/>
          <p:cNvGrpSpPr/>
          <p:nvPr/>
        </p:nvGrpSpPr>
        <p:grpSpPr>
          <a:xfrm rot="0">
            <a:off x="9372678" y="3339256"/>
            <a:ext cx="3654083" cy="5919044"/>
            <a:chOff x="0" y="0"/>
            <a:chExt cx="1022038" cy="1655542"/>
          </a:xfrm>
        </p:grpSpPr>
        <p:sp>
          <p:nvSpPr>
            <p:cNvPr name="Freeform 20" id="20"/>
            <p:cNvSpPr/>
            <p:nvPr/>
          </p:nvSpPr>
          <p:spPr>
            <a:xfrm flipH="false" flipV="false" rot="0">
              <a:off x="0" y="0"/>
              <a:ext cx="1022038" cy="1655542"/>
            </a:xfrm>
            <a:custGeom>
              <a:avLst/>
              <a:gdLst/>
              <a:ahLst/>
              <a:cxnLst/>
              <a:rect r="r" b="b" t="t" l="l"/>
              <a:pathLst>
                <a:path h="1655542" w="1022038">
                  <a:moveTo>
                    <a:pt x="125004" y="0"/>
                  </a:moveTo>
                  <a:lnTo>
                    <a:pt x="897034" y="0"/>
                  </a:lnTo>
                  <a:cubicBezTo>
                    <a:pt x="930187" y="0"/>
                    <a:pt x="961982" y="13170"/>
                    <a:pt x="985425" y="36613"/>
                  </a:cubicBezTo>
                  <a:cubicBezTo>
                    <a:pt x="1008868" y="60055"/>
                    <a:pt x="1022038" y="91851"/>
                    <a:pt x="1022038" y="125004"/>
                  </a:cubicBezTo>
                  <a:lnTo>
                    <a:pt x="1022038" y="1530538"/>
                  </a:lnTo>
                  <a:cubicBezTo>
                    <a:pt x="1022038" y="1563691"/>
                    <a:pt x="1008868" y="1595486"/>
                    <a:pt x="985425" y="1618929"/>
                  </a:cubicBezTo>
                  <a:cubicBezTo>
                    <a:pt x="961982" y="1642372"/>
                    <a:pt x="930187" y="1655542"/>
                    <a:pt x="897034" y="1655542"/>
                  </a:cubicBezTo>
                  <a:lnTo>
                    <a:pt x="125004" y="1655542"/>
                  </a:lnTo>
                  <a:cubicBezTo>
                    <a:pt x="91851" y="1655542"/>
                    <a:pt x="60055" y="1642372"/>
                    <a:pt x="36613" y="1618929"/>
                  </a:cubicBezTo>
                  <a:cubicBezTo>
                    <a:pt x="13170" y="1595486"/>
                    <a:pt x="0" y="1563691"/>
                    <a:pt x="0" y="1530538"/>
                  </a:cubicBezTo>
                  <a:lnTo>
                    <a:pt x="0" y="125004"/>
                  </a:lnTo>
                  <a:cubicBezTo>
                    <a:pt x="0" y="91851"/>
                    <a:pt x="13170" y="60055"/>
                    <a:pt x="36613" y="36613"/>
                  </a:cubicBezTo>
                  <a:cubicBezTo>
                    <a:pt x="60055" y="13170"/>
                    <a:pt x="91851" y="0"/>
                    <a:pt x="125004"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21" id="21"/>
            <p:cNvSpPr txBox="true"/>
            <p:nvPr/>
          </p:nvSpPr>
          <p:spPr>
            <a:xfrm>
              <a:off x="0" y="-95250"/>
              <a:ext cx="1022038" cy="1750792"/>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22" id="22"/>
          <p:cNvGrpSpPr/>
          <p:nvPr/>
        </p:nvGrpSpPr>
        <p:grpSpPr>
          <a:xfrm rot="0">
            <a:off x="10350026" y="2489563"/>
            <a:ext cx="1699385" cy="169938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FFFFFF"/>
              </a:solidFill>
              <a:prstDash val="solid"/>
              <a:miter/>
            </a:ln>
          </p:spPr>
        </p:sp>
        <p:sp>
          <p:nvSpPr>
            <p:cNvPr name="TextBox 24" id="24"/>
            <p:cNvSpPr txBox="true"/>
            <p:nvPr/>
          </p:nvSpPr>
          <p:spPr>
            <a:xfrm>
              <a:off x="76200" y="-19050"/>
              <a:ext cx="660400" cy="755650"/>
            </a:xfrm>
            <a:prstGeom prst="rect">
              <a:avLst/>
            </a:prstGeom>
          </p:spPr>
          <p:txBody>
            <a:bodyPr anchor="ctr" rtlCol="false" tIns="50800" lIns="50800" bIns="50800" rIns="50800"/>
            <a:lstStyle/>
            <a:p>
              <a:pPr algn="ctr" marL="0" indent="0" lvl="0">
                <a:lnSpc>
                  <a:spcPts val="7262"/>
                </a:lnSpc>
                <a:spcBef>
                  <a:spcPct val="0"/>
                </a:spcBef>
              </a:pPr>
              <a:r>
                <a:rPr lang="en-US" sz="5187">
                  <a:solidFill>
                    <a:srgbClr val="FFFFFF"/>
                  </a:solidFill>
                  <a:latin typeface="Montserrat Classic Bold"/>
                  <a:ea typeface="Montserrat Classic Bold"/>
                  <a:cs typeface="Montserrat Classic Bold"/>
                  <a:sym typeface="Montserrat Classic Bold"/>
                </a:rPr>
                <a:t>03</a:t>
              </a:r>
            </a:p>
          </p:txBody>
        </p:sp>
      </p:grpSp>
      <p:grpSp>
        <p:nvGrpSpPr>
          <p:cNvPr name="Group 25" id="25"/>
          <p:cNvGrpSpPr/>
          <p:nvPr/>
        </p:nvGrpSpPr>
        <p:grpSpPr>
          <a:xfrm rot="0">
            <a:off x="13484186" y="3339256"/>
            <a:ext cx="3654083" cy="5919044"/>
            <a:chOff x="0" y="0"/>
            <a:chExt cx="1022038" cy="1655542"/>
          </a:xfrm>
        </p:grpSpPr>
        <p:sp>
          <p:nvSpPr>
            <p:cNvPr name="Freeform 26" id="26"/>
            <p:cNvSpPr/>
            <p:nvPr/>
          </p:nvSpPr>
          <p:spPr>
            <a:xfrm flipH="false" flipV="false" rot="0">
              <a:off x="0" y="0"/>
              <a:ext cx="1022038" cy="1655542"/>
            </a:xfrm>
            <a:custGeom>
              <a:avLst/>
              <a:gdLst/>
              <a:ahLst/>
              <a:cxnLst/>
              <a:rect r="r" b="b" t="t" l="l"/>
              <a:pathLst>
                <a:path h="1655542" w="1022038">
                  <a:moveTo>
                    <a:pt x="125004" y="0"/>
                  </a:moveTo>
                  <a:lnTo>
                    <a:pt x="897034" y="0"/>
                  </a:lnTo>
                  <a:cubicBezTo>
                    <a:pt x="930187" y="0"/>
                    <a:pt x="961982" y="13170"/>
                    <a:pt x="985425" y="36613"/>
                  </a:cubicBezTo>
                  <a:cubicBezTo>
                    <a:pt x="1008868" y="60055"/>
                    <a:pt x="1022038" y="91851"/>
                    <a:pt x="1022038" y="125004"/>
                  </a:cubicBezTo>
                  <a:lnTo>
                    <a:pt x="1022038" y="1530538"/>
                  </a:lnTo>
                  <a:cubicBezTo>
                    <a:pt x="1022038" y="1563691"/>
                    <a:pt x="1008868" y="1595486"/>
                    <a:pt x="985425" y="1618929"/>
                  </a:cubicBezTo>
                  <a:cubicBezTo>
                    <a:pt x="961982" y="1642372"/>
                    <a:pt x="930187" y="1655542"/>
                    <a:pt x="897034" y="1655542"/>
                  </a:cubicBezTo>
                  <a:lnTo>
                    <a:pt x="125004" y="1655542"/>
                  </a:lnTo>
                  <a:cubicBezTo>
                    <a:pt x="91851" y="1655542"/>
                    <a:pt x="60055" y="1642372"/>
                    <a:pt x="36613" y="1618929"/>
                  </a:cubicBezTo>
                  <a:cubicBezTo>
                    <a:pt x="13170" y="1595486"/>
                    <a:pt x="0" y="1563691"/>
                    <a:pt x="0" y="1530538"/>
                  </a:cubicBezTo>
                  <a:lnTo>
                    <a:pt x="0" y="125004"/>
                  </a:lnTo>
                  <a:cubicBezTo>
                    <a:pt x="0" y="91851"/>
                    <a:pt x="13170" y="60055"/>
                    <a:pt x="36613" y="36613"/>
                  </a:cubicBezTo>
                  <a:cubicBezTo>
                    <a:pt x="60055" y="13170"/>
                    <a:pt x="91851" y="0"/>
                    <a:pt x="125004"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27" id="27"/>
            <p:cNvSpPr txBox="true"/>
            <p:nvPr/>
          </p:nvSpPr>
          <p:spPr>
            <a:xfrm>
              <a:off x="0" y="-95250"/>
              <a:ext cx="1022038" cy="1750792"/>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28" id="28"/>
          <p:cNvGrpSpPr/>
          <p:nvPr/>
        </p:nvGrpSpPr>
        <p:grpSpPr>
          <a:xfrm rot="0">
            <a:off x="14461535" y="2489563"/>
            <a:ext cx="1699385" cy="169938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FFFFFF"/>
              </a:solidFill>
              <a:prstDash val="solid"/>
              <a:miter/>
            </a:ln>
          </p:spPr>
        </p:sp>
        <p:sp>
          <p:nvSpPr>
            <p:cNvPr name="TextBox 30" id="30"/>
            <p:cNvSpPr txBox="true"/>
            <p:nvPr/>
          </p:nvSpPr>
          <p:spPr>
            <a:xfrm>
              <a:off x="76200" y="-19050"/>
              <a:ext cx="660400" cy="755650"/>
            </a:xfrm>
            <a:prstGeom prst="rect">
              <a:avLst/>
            </a:prstGeom>
          </p:spPr>
          <p:txBody>
            <a:bodyPr anchor="ctr" rtlCol="false" tIns="50800" lIns="50800" bIns="50800" rIns="50800"/>
            <a:lstStyle/>
            <a:p>
              <a:pPr algn="ctr" marL="0" indent="0" lvl="0">
                <a:lnSpc>
                  <a:spcPts val="7262"/>
                </a:lnSpc>
                <a:spcBef>
                  <a:spcPct val="0"/>
                </a:spcBef>
              </a:pPr>
              <a:r>
                <a:rPr lang="en-US" sz="5187" strike="noStrike" u="none">
                  <a:solidFill>
                    <a:srgbClr val="FFFFFF"/>
                  </a:solidFill>
                  <a:latin typeface="Montserrat Classic Bold"/>
                  <a:ea typeface="Montserrat Classic Bold"/>
                  <a:cs typeface="Montserrat Classic Bold"/>
                  <a:sym typeface="Montserrat Classic Bold"/>
                </a:rPr>
                <a:t>04</a:t>
              </a:r>
            </a:p>
          </p:txBody>
        </p:sp>
      </p:grpSp>
      <p:sp>
        <p:nvSpPr>
          <p:cNvPr name="Freeform 31" id="31"/>
          <p:cNvSpPr/>
          <p:nvPr/>
        </p:nvSpPr>
        <p:spPr>
          <a:xfrm flipH="false" flipV="false" rot="0">
            <a:off x="-546330" y="7735051"/>
            <a:ext cx="4635925" cy="3859407"/>
          </a:xfrm>
          <a:custGeom>
            <a:avLst/>
            <a:gdLst/>
            <a:ahLst/>
            <a:cxnLst/>
            <a:rect r="r" b="b" t="t" l="l"/>
            <a:pathLst>
              <a:path h="3859407" w="4635925">
                <a:moveTo>
                  <a:pt x="0" y="0"/>
                </a:moveTo>
                <a:lnTo>
                  <a:pt x="4635925" y="0"/>
                </a:lnTo>
                <a:lnTo>
                  <a:pt x="4635925" y="3859407"/>
                </a:lnTo>
                <a:lnTo>
                  <a:pt x="0" y="3859407"/>
                </a:lnTo>
                <a:lnTo>
                  <a:pt x="0" y="0"/>
                </a:lnTo>
                <a:close/>
              </a:path>
            </a:pathLst>
          </a:custGeom>
          <a:blipFill>
            <a:blip r:embed="rId4"/>
            <a:stretch>
              <a:fillRect l="0" t="0" r="0" b="0"/>
            </a:stretch>
          </a:blipFill>
        </p:spPr>
      </p:sp>
      <p:sp>
        <p:nvSpPr>
          <p:cNvPr name="Freeform 32" id="32"/>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5"/>
            <a:stretch>
              <a:fillRect l="-321036" t="0" r="0" b="-144015"/>
            </a:stretch>
          </a:blipFill>
        </p:spPr>
      </p:sp>
      <p:sp>
        <p:nvSpPr>
          <p:cNvPr name="TextBox 33" id="33"/>
          <p:cNvSpPr txBox="true"/>
          <p:nvPr/>
        </p:nvSpPr>
        <p:spPr>
          <a:xfrm rot="0">
            <a:off x="1507101" y="4141323"/>
            <a:ext cx="2939342" cy="377825"/>
          </a:xfrm>
          <a:prstGeom prst="rect">
            <a:avLst/>
          </a:prstGeom>
        </p:spPr>
        <p:txBody>
          <a:bodyPr anchor="t" rtlCol="false" tIns="0" lIns="0" bIns="0" rIns="0">
            <a:spAutoFit/>
          </a:bodyPr>
          <a:lstStyle/>
          <a:p>
            <a:pPr algn="ctr" marL="0" indent="0" lvl="1">
              <a:lnSpc>
                <a:spcPts val="3189"/>
              </a:lnSpc>
              <a:spcBef>
                <a:spcPct val="0"/>
              </a:spcBef>
            </a:pPr>
            <a:r>
              <a:rPr lang="en-US" sz="2199">
                <a:solidFill>
                  <a:srgbClr val="FFFFFF"/>
                </a:solidFill>
                <a:latin typeface="Montserrat Bold"/>
                <a:ea typeface="Montserrat Bold"/>
                <a:cs typeface="Montserrat Bold"/>
                <a:sym typeface="Montserrat Bold"/>
              </a:rPr>
              <a:t>Dataset Split:</a:t>
            </a:r>
          </a:p>
        </p:txBody>
      </p:sp>
      <p:sp>
        <p:nvSpPr>
          <p:cNvPr name="TextBox 34" id="34"/>
          <p:cNvSpPr txBox="true"/>
          <p:nvPr/>
        </p:nvSpPr>
        <p:spPr>
          <a:xfrm rot="0">
            <a:off x="3528769" y="812904"/>
            <a:ext cx="8284177" cy="936625"/>
          </a:xfrm>
          <a:prstGeom prst="rect">
            <a:avLst/>
          </a:prstGeom>
        </p:spPr>
        <p:txBody>
          <a:bodyPr anchor="t" rtlCol="false" tIns="0" lIns="0" bIns="0" rIns="0">
            <a:spAutoFit/>
          </a:bodyPr>
          <a:lstStyle/>
          <a:p>
            <a:pPr algn="l" marL="0" indent="0" lvl="0">
              <a:lnSpc>
                <a:spcPts val="7699"/>
              </a:lnSpc>
              <a:spcBef>
                <a:spcPct val="0"/>
              </a:spcBef>
            </a:pPr>
            <a:r>
              <a:rPr lang="en-US" sz="5499">
                <a:solidFill>
                  <a:srgbClr val="FFFFFF"/>
                </a:solidFill>
                <a:latin typeface="Montserrat Classic Bold"/>
                <a:ea typeface="Montserrat Classic Bold"/>
                <a:cs typeface="Montserrat Classic Bold"/>
                <a:sym typeface="Montserrat Classic Bold"/>
              </a:rPr>
              <a:t>Model Training</a:t>
            </a:r>
            <a:r>
              <a:rPr lang="en-US" sz="5499" strike="noStrike" u="none">
                <a:solidFill>
                  <a:srgbClr val="FFFFFF"/>
                </a:solidFill>
                <a:latin typeface="Montserrat Classic Bold"/>
                <a:ea typeface="Montserrat Classic Bold"/>
                <a:cs typeface="Montserrat Classic Bold"/>
                <a:sym typeface="Montserrat Classic Bold"/>
              </a:rPr>
              <a:t> Process</a:t>
            </a:r>
          </a:p>
        </p:txBody>
      </p:sp>
      <p:sp>
        <p:nvSpPr>
          <p:cNvPr name="TextBox 35" id="35"/>
          <p:cNvSpPr txBox="true"/>
          <p:nvPr/>
        </p:nvSpPr>
        <p:spPr>
          <a:xfrm rot="0">
            <a:off x="5615039" y="4141323"/>
            <a:ext cx="2939342" cy="377825"/>
          </a:xfrm>
          <a:prstGeom prst="rect">
            <a:avLst/>
          </a:prstGeom>
        </p:spPr>
        <p:txBody>
          <a:bodyPr anchor="t" rtlCol="false" tIns="0" lIns="0" bIns="0" rIns="0">
            <a:spAutoFit/>
          </a:bodyPr>
          <a:lstStyle/>
          <a:p>
            <a:pPr algn="ctr" marL="0" indent="0" lvl="1">
              <a:lnSpc>
                <a:spcPts val="3189"/>
              </a:lnSpc>
              <a:spcBef>
                <a:spcPct val="0"/>
              </a:spcBef>
            </a:pPr>
            <a:r>
              <a:rPr lang="en-US" sz="2199">
                <a:solidFill>
                  <a:srgbClr val="FFFFFF"/>
                </a:solidFill>
                <a:latin typeface="Montserrat Bold"/>
                <a:ea typeface="Montserrat Bold"/>
                <a:cs typeface="Montserrat Bold"/>
                <a:sym typeface="Montserrat Bold"/>
              </a:rPr>
              <a:t>Hyperparameters:</a:t>
            </a:r>
          </a:p>
        </p:txBody>
      </p:sp>
      <p:sp>
        <p:nvSpPr>
          <p:cNvPr name="TextBox 36" id="36"/>
          <p:cNvSpPr txBox="true"/>
          <p:nvPr/>
        </p:nvSpPr>
        <p:spPr>
          <a:xfrm rot="0">
            <a:off x="9734402" y="4141323"/>
            <a:ext cx="2939342" cy="777875"/>
          </a:xfrm>
          <a:prstGeom prst="rect">
            <a:avLst/>
          </a:prstGeom>
        </p:spPr>
        <p:txBody>
          <a:bodyPr anchor="t" rtlCol="false" tIns="0" lIns="0" bIns="0" rIns="0">
            <a:spAutoFit/>
          </a:bodyPr>
          <a:lstStyle/>
          <a:p>
            <a:pPr algn="ctr" marL="0" indent="0" lvl="1">
              <a:lnSpc>
                <a:spcPts val="3189"/>
              </a:lnSpc>
              <a:spcBef>
                <a:spcPct val="0"/>
              </a:spcBef>
            </a:pPr>
            <a:r>
              <a:rPr lang="en-US" sz="2199">
                <a:solidFill>
                  <a:srgbClr val="FFFFFF"/>
                </a:solidFill>
                <a:latin typeface="Montserrat Bold"/>
                <a:ea typeface="Montserrat Bold"/>
                <a:cs typeface="Montserrat Bold"/>
                <a:sym typeface="Montserrat Bold"/>
              </a:rPr>
              <a:t>Optimization &amp; Scheduling:</a:t>
            </a:r>
          </a:p>
        </p:txBody>
      </p:sp>
      <p:sp>
        <p:nvSpPr>
          <p:cNvPr name="TextBox 37" id="37"/>
          <p:cNvSpPr txBox="true"/>
          <p:nvPr/>
        </p:nvSpPr>
        <p:spPr>
          <a:xfrm rot="0">
            <a:off x="13845911" y="4141323"/>
            <a:ext cx="2939342" cy="777875"/>
          </a:xfrm>
          <a:prstGeom prst="rect">
            <a:avLst/>
          </a:prstGeom>
        </p:spPr>
        <p:txBody>
          <a:bodyPr anchor="t" rtlCol="false" tIns="0" lIns="0" bIns="0" rIns="0">
            <a:spAutoFit/>
          </a:bodyPr>
          <a:lstStyle/>
          <a:p>
            <a:pPr algn="ctr" marL="0" indent="0" lvl="1">
              <a:lnSpc>
                <a:spcPts val="3189"/>
              </a:lnSpc>
              <a:spcBef>
                <a:spcPct val="0"/>
              </a:spcBef>
            </a:pPr>
            <a:r>
              <a:rPr lang="en-US" sz="2199">
                <a:solidFill>
                  <a:srgbClr val="FFFFFF"/>
                </a:solidFill>
                <a:latin typeface="Montserrat Bold"/>
                <a:ea typeface="Montserrat Bold"/>
                <a:cs typeface="Montserrat Bold"/>
                <a:sym typeface="Montserrat Bold"/>
              </a:rPr>
              <a:t>Regularization &amp; Monitoring:</a:t>
            </a:r>
          </a:p>
        </p:txBody>
      </p:sp>
      <p:sp>
        <p:nvSpPr>
          <p:cNvPr name="TextBox 38" id="38"/>
          <p:cNvSpPr txBox="true"/>
          <p:nvPr/>
        </p:nvSpPr>
        <p:spPr>
          <a:xfrm rot="0">
            <a:off x="1149731" y="4695825"/>
            <a:ext cx="3558988" cy="3578225"/>
          </a:xfrm>
          <a:prstGeom prst="rect">
            <a:avLst/>
          </a:prstGeom>
        </p:spPr>
        <p:txBody>
          <a:bodyPr anchor="t" rtlCol="false" tIns="0" lIns="0" bIns="0" rIns="0">
            <a:spAutoFit/>
          </a:bodyPr>
          <a:lstStyle/>
          <a:p>
            <a:pPr algn="l" marL="474979" indent="-237490" lvl="1">
              <a:lnSpc>
                <a:spcPts val="3189"/>
              </a:lnSpc>
              <a:buFont typeface="Arial"/>
              <a:buChar char="•"/>
            </a:pPr>
            <a:r>
              <a:rPr lang="en-US" sz="2199">
                <a:solidFill>
                  <a:srgbClr val="FFFFFF"/>
                </a:solidFill>
                <a:latin typeface="Montserrat"/>
                <a:ea typeface="Montserrat"/>
                <a:cs typeface="Montserrat"/>
                <a:sym typeface="Montserrat"/>
              </a:rPr>
              <a:t>The downsampled dataset of 12,500 images was split into:</a:t>
            </a:r>
          </a:p>
          <a:p>
            <a:pPr algn="l" marL="474979" indent="-237490" lvl="1">
              <a:lnSpc>
                <a:spcPts val="3189"/>
              </a:lnSpc>
              <a:buFont typeface="Arial"/>
              <a:buChar char="•"/>
            </a:pPr>
            <a:r>
              <a:rPr lang="en-US" sz="2199">
                <a:solidFill>
                  <a:srgbClr val="FFFFFF"/>
                </a:solidFill>
                <a:latin typeface="Montserrat"/>
                <a:ea typeface="Montserrat"/>
                <a:cs typeface="Montserrat"/>
                <a:sym typeface="Montserrat"/>
              </a:rPr>
              <a:t>Training (80%)</a:t>
            </a:r>
          </a:p>
          <a:p>
            <a:pPr algn="l" marL="474979" indent="-237490" lvl="1">
              <a:lnSpc>
                <a:spcPts val="3189"/>
              </a:lnSpc>
              <a:buFont typeface="Arial"/>
              <a:buChar char="•"/>
            </a:pPr>
            <a:r>
              <a:rPr lang="en-US" sz="2199">
                <a:solidFill>
                  <a:srgbClr val="FFFFFF"/>
                </a:solidFill>
                <a:latin typeface="Montserrat"/>
                <a:ea typeface="Montserrat"/>
                <a:cs typeface="Montserrat"/>
                <a:sym typeface="Montserrat"/>
              </a:rPr>
              <a:t>Validation (10%)</a:t>
            </a:r>
          </a:p>
          <a:p>
            <a:pPr algn="l" marL="474979" indent="-237490" lvl="1">
              <a:lnSpc>
                <a:spcPts val="3189"/>
              </a:lnSpc>
              <a:buFont typeface="Arial"/>
              <a:buChar char="•"/>
            </a:pPr>
            <a:r>
              <a:rPr lang="en-US" sz="2199">
                <a:solidFill>
                  <a:srgbClr val="FFFFFF"/>
                </a:solidFill>
                <a:latin typeface="Montserrat"/>
                <a:ea typeface="Montserrat"/>
                <a:cs typeface="Montserrat"/>
                <a:sym typeface="Montserrat"/>
              </a:rPr>
              <a:t>Test (10%)</a:t>
            </a:r>
          </a:p>
          <a:p>
            <a:pPr algn="l" marL="474979" indent="-237490" lvl="1">
              <a:lnSpc>
                <a:spcPts val="3189"/>
              </a:lnSpc>
              <a:buFont typeface="Arial"/>
              <a:buChar char="•"/>
            </a:pPr>
            <a:r>
              <a:rPr lang="en-US" sz="2199">
                <a:solidFill>
                  <a:srgbClr val="FFFFFF"/>
                </a:solidFill>
                <a:latin typeface="Montserrat"/>
                <a:ea typeface="Montserrat"/>
                <a:cs typeface="Montserrat"/>
                <a:sym typeface="Montserrat"/>
              </a:rPr>
              <a:t>This ensures robust evaluation and prevent overfitting.</a:t>
            </a:r>
          </a:p>
        </p:txBody>
      </p:sp>
      <p:sp>
        <p:nvSpPr>
          <p:cNvPr name="TextBox 39" id="39"/>
          <p:cNvSpPr txBox="true"/>
          <p:nvPr/>
        </p:nvSpPr>
        <p:spPr>
          <a:xfrm rot="0">
            <a:off x="5359604" y="4700123"/>
            <a:ext cx="3450213" cy="3978275"/>
          </a:xfrm>
          <a:prstGeom prst="rect">
            <a:avLst/>
          </a:prstGeom>
        </p:spPr>
        <p:txBody>
          <a:bodyPr anchor="t" rtlCol="false" tIns="0" lIns="0" bIns="0" rIns="0">
            <a:spAutoFit/>
          </a:bodyPr>
          <a:lstStyle/>
          <a:p>
            <a:pPr algn="l" marL="474979" indent="-237490" lvl="1">
              <a:lnSpc>
                <a:spcPts val="3189"/>
              </a:lnSpc>
              <a:buFont typeface="Arial"/>
              <a:buChar char="•"/>
            </a:pPr>
            <a:r>
              <a:rPr lang="en-US" sz="2199">
                <a:solidFill>
                  <a:srgbClr val="FFFFFF"/>
                </a:solidFill>
                <a:latin typeface="Montserrat"/>
                <a:ea typeface="Montserrat"/>
                <a:cs typeface="Montserrat"/>
                <a:sym typeface="Montserrat"/>
              </a:rPr>
              <a:t>Learning Rates -  Tested with 0.001 and 0.0005.</a:t>
            </a:r>
          </a:p>
          <a:p>
            <a:pPr algn="l" marL="474979" indent="-237490" lvl="1">
              <a:lnSpc>
                <a:spcPts val="3189"/>
              </a:lnSpc>
              <a:buFont typeface="Arial"/>
              <a:buChar char="•"/>
            </a:pPr>
            <a:r>
              <a:rPr lang="en-US" sz="2199">
                <a:solidFill>
                  <a:srgbClr val="FFFFFF"/>
                </a:solidFill>
                <a:latin typeface="Montserrat"/>
                <a:ea typeface="Montserrat"/>
                <a:cs typeface="Montserrat"/>
                <a:sym typeface="Montserrat"/>
              </a:rPr>
              <a:t>Batch Sizes - Evaluated with 64 and 128.</a:t>
            </a:r>
          </a:p>
          <a:p>
            <a:pPr algn="l" marL="474979" indent="-237490" lvl="1">
              <a:lnSpc>
                <a:spcPts val="3189"/>
              </a:lnSpc>
              <a:buFont typeface="Arial"/>
              <a:buChar char="•"/>
            </a:pPr>
            <a:r>
              <a:rPr lang="en-US" sz="2199">
                <a:solidFill>
                  <a:srgbClr val="FFFFFF"/>
                </a:solidFill>
                <a:latin typeface="Montserrat"/>
                <a:ea typeface="Montserrat"/>
                <a:cs typeface="Montserrat"/>
                <a:sym typeface="Montserrat"/>
              </a:rPr>
              <a:t>Epochs - Both models were trained for 10 epochs.</a:t>
            </a:r>
          </a:p>
          <a:p>
            <a:pPr algn="l">
              <a:lnSpc>
                <a:spcPts val="3189"/>
              </a:lnSpc>
            </a:pPr>
          </a:p>
        </p:txBody>
      </p:sp>
      <p:sp>
        <p:nvSpPr>
          <p:cNvPr name="TextBox 40" id="40"/>
          <p:cNvSpPr txBox="true"/>
          <p:nvPr/>
        </p:nvSpPr>
        <p:spPr>
          <a:xfrm rot="0">
            <a:off x="9478967" y="5029200"/>
            <a:ext cx="3450213" cy="3178175"/>
          </a:xfrm>
          <a:prstGeom prst="rect">
            <a:avLst/>
          </a:prstGeom>
        </p:spPr>
        <p:txBody>
          <a:bodyPr anchor="t" rtlCol="false" tIns="0" lIns="0" bIns="0" rIns="0">
            <a:spAutoFit/>
          </a:bodyPr>
          <a:lstStyle/>
          <a:p>
            <a:pPr algn="l" marL="474979" indent="-237490" lvl="1">
              <a:lnSpc>
                <a:spcPts val="3189"/>
              </a:lnSpc>
              <a:buFont typeface="Arial"/>
              <a:buChar char="•"/>
            </a:pPr>
            <a:r>
              <a:rPr lang="en-US" sz="2199">
                <a:solidFill>
                  <a:srgbClr val="FFFFFF"/>
                </a:solidFill>
                <a:latin typeface="Montserrat"/>
                <a:ea typeface="Montserrat"/>
                <a:cs typeface="Montserrat"/>
                <a:sym typeface="Montserrat"/>
              </a:rPr>
              <a:t>Adam optimizer was used for both models.</a:t>
            </a:r>
          </a:p>
          <a:p>
            <a:pPr algn="l" marL="474979" indent="-237490" lvl="1">
              <a:lnSpc>
                <a:spcPts val="3189"/>
              </a:lnSpc>
              <a:buFont typeface="Arial"/>
              <a:buChar char="•"/>
            </a:pPr>
            <a:r>
              <a:rPr lang="en-US" sz="2199">
                <a:solidFill>
                  <a:srgbClr val="FFFFFF"/>
                </a:solidFill>
                <a:latin typeface="Montserrat"/>
                <a:ea typeface="Montserrat"/>
                <a:cs typeface="Montserrat"/>
                <a:sym typeface="Montserrat"/>
              </a:rPr>
              <a:t>StepLR scheduler with a step size of 7 and gamma of 0.1 to adjust the learning rate.</a:t>
            </a:r>
          </a:p>
        </p:txBody>
      </p:sp>
      <p:sp>
        <p:nvSpPr>
          <p:cNvPr name="TextBox 41" id="41"/>
          <p:cNvSpPr txBox="true"/>
          <p:nvPr/>
        </p:nvSpPr>
        <p:spPr>
          <a:xfrm rot="0">
            <a:off x="13503011" y="4947773"/>
            <a:ext cx="3450213" cy="3978275"/>
          </a:xfrm>
          <a:prstGeom prst="rect">
            <a:avLst/>
          </a:prstGeom>
        </p:spPr>
        <p:txBody>
          <a:bodyPr anchor="t" rtlCol="false" tIns="0" lIns="0" bIns="0" rIns="0">
            <a:spAutoFit/>
          </a:bodyPr>
          <a:lstStyle/>
          <a:p>
            <a:pPr algn="ctr" marL="474979" indent="-237490" lvl="1">
              <a:lnSpc>
                <a:spcPts val="3189"/>
              </a:lnSpc>
              <a:buFont typeface="Arial"/>
              <a:buChar char="•"/>
            </a:pPr>
            <a:r>
              <a:rPr lang="en-US" sz="2199">
                <a:solidFill>
                  <a:srgbClr val="FFFFFF"/>
                </a:solidFill>
                <a:latin typeface="Montserrat"/>
                <a:ea typeface="Montserrat"/>
                <a:cs typeface="Montserrat"/>
                <a:sym typeface="Montserrat"/>
              </a:rPr>
              <a:t>Training progress was monitored using loss and accuracy metrics for both training and validation sets.</a:t>
            </a:r>
          </a:p>
          <a:p>
            <a:pPr algn="ctr" marL="474979" indent="-237490" lvl="1">
              <a:lnSpc>
                <a:spcPts val="3189"/>
              </a:lnSpc>
              <a:buFont typeface="Arial"/>
              <a:buChar char="•"/>
            </a:pPr>
            <a:r>
              <a:rPr lang="en-US" sz="2199">
                <a:solidFill>
                  <a:srgbClr val="FFFFFF"/>
                </a:solidFill>
                <a:latin typeface="Montserrat"/>
                <a:ea typeface="Montserrat"/>
                <a:cs typeface="Montserrat"/>
                <a:sym typeface="Montserrat"/>
              </a:rPr>
              <a:t>Applied dropout in the classifier layers to prevent overfitting.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DAGNDfQgHHM</dc:identifier>
  <dcterms:modified xsi:type="dcterms:W3CDTF">2011-08-01T06:04:30Z</dcterms:modified>
  <cp:revision>1</cp:revision>
  <dc:title>Artificial Intelligence</dc:title>
</cp:coreProperties>
</file>